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43"/>
  </p:notesMasterIdLst>
  <p:handoutMasterIdLst>
    <p:handoutMasterId r:id="rId44"/>
  </p:handoutMasterIdLst>
  <p:sldIdLst>
    <p:sldId id="256" r:id="rId2"/>
    <p:sldId id="500" r:id="rId3"/>
    <p:sldId id="512" r:id="rId4"/>
    <p:sldId id="506" r:id="rId5"/>
    <p:sldId id="523" r:id="rId6"/>
    <p:sldId id="502" r:id="rId7"/>
    <p:sldId id="509" r:id="rId8"/>
    <p:sldId id="530" r:id="rId9"/>
    <p:sldId id="529" r:id="rId10"/>
    <p:sldId id="527" r:id="rId11"/>
    <p:sldId id="505" r:id="rId12"/>
    <p:sldId id="539" r:id="rId13"/>
    <p:sldId id="504" r:id="rId14"/>
    <p:sldId id="537" r:id="rId15"/>
    <p:sldId id="526" r:id="rId16"/>
    <p:sldId id="513" r:id="rId17"/>
    <p:sldId id="536" r:id="rId18"/>
    <p:sldId id="514" r:id="rId19"/>
    <p:sldId id="503" r:id="rId20"/>
    <p:sldId id="501" r:id="rId21"/>
    <p:sldId id="515" r:id="rId22"/>
    <p:sldId id="534" r:id="rId23"/>
    <p:sldId id="532" r:id="rId24"/>
    <p:sldId id="516" r:id="rId25"/>
    <p:sldId id="517" r:id="rId26"/>
    <p:sldId id="518" r:id="rId27"/>
    <p:sldId id="544" r:id="rId28"/>
    <p:sldId id="519" r:id="rId29"/>
    <p:sldId id="538" r:id="rId30"/>
    <p:sldId id="535" r:id="rId31"/>
    <p:sldId id="531" r:id="rId32"/>
    <p:sldId id="533" r:id="rId33"/>
    <p:sldId id="520" r:id="rId34"/>
    <p:sldId id="521" r:id="rId35"/>
    <p:sldId id="542" r:id="rId36"/>
    <p:sldId id="543" r:id="rId37"/>
    <p:sldId id="541" r:id="rId38"/>
    <p:sldId id="522" r:id="rId39"/>
    <p:sldId id="510" r:id="rId40"/>
    <p:sldId id="524" r:id="rId41"/>
    <p:sldId id="540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19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CC0099"/>
    <a:srgbClr val="FFFF00"/>
    <a:srgbClr val="FFFFFF"/>
    <a:srgbClr val="FF0066"/>
    <a:srgbClr val="FF99CC"/>
    <a:srgbClr val="996633"/>
    <a:srgbClr val="CCFFFF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94603" autoAdjust="0"/>
  </p:normalViewPr>
  <p:slideViewPr>
    <p:cSldViewPr snapToGrid="0">
      <p:cViewPr varScale="1">
        <p:scale>
          <a:sx n="82" d="100"/>
          <a:sy n="82" d="100"/>
        </p:scale>
        <p:origin x="96" y="288"/>
      </p:cViewPr>
      <p:guideLst>
        <p:guide orient="horz" pos="4319"/>
        <p:guide/>
      </p:guideLst>
    </p:cSldViewPr>
  </p:slideViewPr>
  <p:outlineViewPr>
    <p:cViewPr>
      <p:scale>
        <a:sx n="33" d="100"/>
        <a:sy n="33" d="100"/>
      </p:scale>
      <p:origin x="0" y="7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4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BF072F1B-8ECD-425F-9FA1-8FDA5033C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460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74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74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874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74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24AB463-C077-49F9-B9A4-AA5E1F3A4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4721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7BE702-ACF1-44FA-BAAE-347CA921AC63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15232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F544D4-E936-4592-AC7C-A18E9BAA457A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271218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81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latin typeface="Arial" charset="0"/>
              </a:endParaRPr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60986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60987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E85F-5F8C-49FD-AD01-B951C40E07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D9C05-9C5D-4645-BB0D-F53A975EF4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A1D7D-B29F-4771-B076-AB23AF6F30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33900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6426C-20CB-47C3-A5BB-5EA4443BB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B151F-B007-4480-BF5C-DB638F7B92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E4E26-E788-4F71-843F-3F3661B308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0F103-66FA-4F9F-89CF-35F8AD2251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193F6-B93C-455C-883C-25E2876EC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42895D-E474-4A05-A908-74AF1199CA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555B3-294E-4022-8167-9931E09DF2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2D42F-E151-46AD-9024-6CD9631688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E18B4-4522-40B7-A76A-642BA4149C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21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59747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48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49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0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1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2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3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4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5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6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7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8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59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0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1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2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3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4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5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6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7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8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69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0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1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2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3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4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5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6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7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8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>
                <a:defRPr/>
              </a:pPr>
              <a:endParaRPr lang="ru-RU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  <p:sp>
          <p:nvSpPr>
            <p:cNvPr id="159779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0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1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2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3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4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5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6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7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8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89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0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1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2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3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4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5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6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7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8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799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0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1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2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3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4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5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6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7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8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09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0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1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2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3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4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5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6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7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8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19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0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1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2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3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4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5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6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7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8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29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0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1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2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3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4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5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6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7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8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39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0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1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2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3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4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5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6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7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8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49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0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1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2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3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4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5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6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7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8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59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0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1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2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3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4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5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6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7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8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69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0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1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2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3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4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5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6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7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8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79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0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1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2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3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4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5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6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7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8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89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0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1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2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3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4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5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6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7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8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899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0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1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2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3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4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5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6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7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8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09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0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1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2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3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4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5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6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7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8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19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0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1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2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3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4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5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6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7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8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29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0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1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2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3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4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5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6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7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8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39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0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1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2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3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4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5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6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7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8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49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0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1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2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3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4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5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6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7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8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59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60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59961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59962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61138542-F9B3-4873-8487-A01D9B8B99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59964" name="Rectangle 22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9965" name="Rectangle 22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9966" name="Rectangle 2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9969" name="Rectangle 22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50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  <p:sldLayoutId id="21474838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4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308100"/>
            <a:ext cx="9144000" cy="4376738"/>
          </a:xfrm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  <a:spcAft>
                <a:spcPct val="50000"/>
              </a:spcAft>
              <a:defRPr/>
            </a:pPr>
            <a:r>
              <a:rPr lang="ru-RU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Структурная геология и геологическое картирование</a:t>
            </a:r>
            <a:r>
              <a:rPr lang="ru-RU" sz="6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6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6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6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Лекция </a:t>
            </a:r>
            <a:r>
              <a:rPr lang="ru-RU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№ 23</a:t>
            </a: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3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4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"Астроблемы"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Рисунок 6" descr="Импактит Карского кратера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2973388"/>
            <a:ext cx="4789488" cy="38052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" name="Рисунок 3" descr="Импактит Ильинецкого кратера.jpg"/>
          <p:cNvPicPr>
            <a:picLocks noChangeAspect="1"/>
          </p:cNvPicPr>
          <p:nvPr/>
        </p:nvPicPr>
        <p:blipFill>
          <a:blip r:embed="rId3" cstate="print">
            <a:lum bright="10000" contrast="20000"/>
          </a:blip>
          <a:stretch>
            <a:fillRect/>
          </a:stretch>
        </p:blipFill>
        <p:spPr>
          <a:xfrm>
            <a:off x="4560888" y="71438"/>
            <a:ext cx="4491037" cy="3944937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292" name="Rectangle 10"/>
          <p:cNvSpPr>
            <a:spLocks noChangeArrowheads="1"/>
          </p:cNvSpPr>
          <p:nvPr/>
        </p:nvSpPr>
        <p:spPr bwMode="auto">
          <a:xfrm>
            <a:off x="3125788" y="609600"/>
            <a:ext cx="1962150" cy="41592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Зювит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Ильинецкого кратера</a:t>
            </a:r>
          </a:p>
        </p:txBody>
      </p:sp>
      <p:sp>
        <p:nvSpPr>
          <p:cNvPr id="12293" name="Rectangle 10"/>
          <p:cNvSpPr>
            <a:spLocks noChangeArrowheads="1"/>
          </p:cNvSpPr>
          <p:nvPr/>
        </p:nvSpPr>
        <p:spPr bwMode="auto">
          <a:xfrm>
            <a:off x="4262438" y="6130925"/>
            <a:ext cx="1597025" cy="468313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Зювит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Карского кратера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ChangeArrowheads="1"/>
          </p:cNvSpPr>
          <p:nvPr/>
        </p:nvSpPr>
        <p:spPr bwMode="auto">
          <a:xfrm>
            <a:off x="3076575" y="84138"/>
            <a:ext cx="6045200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tIns="10800" bIns="10800" anchor="ctr">
            <a:spAutoFit/>
          </a:bodyPr>
          <a:lstStyle/>
          <a:p>
            <a:pPr algn="r">
              <a:lnSpc>
                <a:spcPct val="85000"/>
              </a:lnSpc>
              <a:defRPr/>
            </a:pPr>
            <a:r>
              <a:rPr lang="ru-RU" sz="2400" b="1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Мезоструктуры</a:t>
            </a:r>
            <a:r>
              <a:rPr lang="ru-RU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астроблем</a:t>
            </a:r>
          </a:p>
        </p:txBody>
      </p:sp>
      <p:pic>
        <p:nvPicPr>
          <p:cNvPr id="13315" name="Picture 3" descr="Карская астроблема конусы разрушен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313" y="117475"/>
            <a:ext cx="3959225" cy="54229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316" name="Text Box 11"/>
          <p:cNvSpPr txBox="1">
            <a:spLocks noChangeArrowheads="1"/>
          </p:cNvSpPr>
          <p:nvPr/>
        </p:nvSpPr>
        <p:spPr bwMode="auto">
          <a:xfrm>
            <a:off x="4537075" y="354013"/>
            <a:ext cx="4505325" cy="12430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Основные мезоструктуры импактных кратеров – </a:t>
            </a:r>
            <a:r>
              <a:rPr lang="ru-RU" altLang="ru-RU" sz="2200" b="1">
                <a:solidFill>
                  <a:srgbClr val="000000"/>
                </a:solidFill>
              </a:rPr>
              <a:t>конусы разрушения</a:t>
            </a:r>
            <a:r>
              <a:rPr lang="ru-RU" altLang="ru-RU" sz="2200">
                <a:solidFill>
                  <a:srgbClr val="000000"/>
                </a:solidFill>
              </a:rPr>
              <a:t>, представляющие собой конические трещины скола.</a:t>
            </a:r>
          </a:p>
        </p:txBody>
      </p:sp>
      <p:pic>
        <p:nvPicPr>
          <p:cNvPr id="13317" name="Рисунок 12" descr="0_2b217_4520a9d9_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78300" y="1851025"/>
            <a:ext cx="4875213" cy="31607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3318" name="Rectangle 4"/>
          <p:cNvSpPr>
            <a:spLocks noChangeArrowheads="1"/>
          </p:cNvSpPr>
          <p:nvPr/>
        </p:nvSpPr>
        <p:spPr bwMode="auto">
          <a:xfrm>
            <a:off x="3268663" y="4394200"/>
            <a:ext cx="1982787" cy="971550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Конусы разрушения в песчаниках. Карская астроблема.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[по Л.В. Сазоновой] 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527675" y="5424488"/>
            <a:ext cx="3222625" cy="1033462"/>
          </a:xfrm>
          <a:prstGeom prst="rect">
            <a:avLst/>
          </a:prstGeom>
          <a:solidFill>
            <a:schemeClr val="tx1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ru-RU" b="1">
                <a:solidFill>
                  <a:srgbClr val="000000"/>
                </a:solidFill>
              </a:rPr>
              <a:t>NB!</a:t>
            </a:r>
            <a:endParaRPr lang="ru-RU" altLang="ru-RU" b="1">
              <a:solidFill>
                <a:srgbClr val="000000"/>
              </a:solidFill>
            </a:endParaRPr>
          </a:p>
          <a:p>
            <a:pPr algn="ctr">
              <a:lnSpc>
                <a:spcPct val="85000"/>
              </a:lnSpc>
            </a:pPr>
            <a:r>
              <a:rPr lang="ru-RU" altLang="ru-RU" b="1">
                <a:solidFill>
                  <a:srgbClr val="000000"/>
                </a:solidFill>
              </a:rPr>
              <a:t>Обратите внимание на поперечные трещины, делающие конусы усеченными.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Худолей_ShatterCones_Sudbury-Crater3.jpg"/>
          <p:cNvPicPr>
            <a:picLocks noChangeAspect="1"/>
          </p:cNvPicPr>
          <p:nvPr/>
        </p:nvPicPr>
        <p:blipFill>
          <a:blip r:embed="rId2" cstate="print"/>
          <a:srcRect l="12339" r="13253" b="50650"/>
          <a:stretch>
            <a:fillRect/>
          </a:stretch>
        </p:blipFill>
        <p:spPr>
          <a:xfrm>
            <a:off x="69449" y="57875"/>
            <a:ext cx="4282631" cy="427999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338" name="Рисунок 10" descr="Принц1.jpg"/>
          <p:cNvPicPr>
            <a:picLocks noChangeAspect="1"/>
          </p:cNvPicPr>
          <p:nvPr/>
        </p:nvPicPr>
        <p:blipFill>
          <a:blip r:embed="rId3" cstate="print">
            <a:lum bright="-20000" contrast="30000"/>
          </a:blip>
          <a:srcRect l="24651" t="8679"/>
          <a:stretch>
            <a:fillRect/>
          </a:stretch>
        </p:blipFill>
        <p:spPr bwMode="auto">
          <a:xfrm>
            <a:off x="3854370" y="2525881"/>
            <a:ext cx="5210255" cy="418765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339" name="Rectangle 6"/>
          <p:cNvSpPr>
            <a:spLocks noChangeArrowheads="1"/>
          </p:cNvSpPr>
          <p:nvPr/>
        </p:nvSpPr>
        <p:spPr bwMode="auto">
          <a:xfrm>
            <a:off x="1557780" y="5780088"/>
            <a:ext cx="3184525" cy="719137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Конусы разрушения. Астроблема Принца Альберта. Остров Виктории (Канадский арктический архипелаг), </a:t>
            </a:r>
          </a:p>
        </p:txBody>
      </p:sp>
      <p:sp>
        <p:nvSpPr>
          <p:cNvPr id="14340" name="Text Box 12"/>
          <p:cNvSpPr txBox="1">
            <a:spLocks noChangeArrowheads="1"/>
          </p:cNvSpPr>
          <p:nvPr/>
        </p:nvSpPr>
        <p:spPr bwMode="auto">
          <a:xfrm>
            <a:off x="4861380" y="33013"/>
            <a:ext cx="4236333" cy="955646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200" dirty="0">
                <a:solidFill>
                  <a:srgbClr val="000000"/>
                </a:solidFill>
              </a:rPr>
              <a:t>Оси конусов отвечают направлению сжатия, </a:t>
            </a:r>
            <a:r>
              <a:rPr lang="ru-RU" altLang="ru-RU" sz="2200" dirty="0" smtClean="0">
                <a:solidFill>
                  <a:srgbClr val="000000"/>
                </a:solidFill>
              </a:rPr>
              <a:t>а </a:t>
            </a:r>
            <a:r>
              <a:rPr lang="ru-RU" altLang="ru-RU" sz="2200" dirty="0">
                <a:solidFill>
                  <a:srgbClr val="000000"/>
                </a:solidFill>
              </a:rPr>
              <a:t>их вершины направлены к центру взрыва.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5560691" y="1083459"/>
            <a:ext cx="3340100" cy="1270000"/>
          </a:xfrm>
          <a:prstGeom prst="rect">
            <a:avLst/>
          </a:prstGeom>
          <a:solidFill>
            <a:schemeClr val="tx1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altLang="ru-RU" b="1">
                <a:solidFill>
                  <a:srgbClr val="000000"/>
                </a:solidFill>
              </a:rPr>
              <a:t>NB!</a:t>
            </a:r>
            <a:endParaRPr lang="ru-RU" altLang="ru-RU" b="1">
              <a:solidFill>
                <a:srgbClr val="000000"/>
              </a:solidFill>
            </a:endParaRPr>
          </a:p>
          <a:p>
            <a:pPr algn="ctr">
              <a:lnSpc>
                <a:spcPct val="85000"/>
              </a:lnSpc>
            </a:pPr>
            <a:r>
              <a:rPr lang="ru-RU" altLang="ru-RU" b="1">
                <a:solidFill>
                  <a:srgbClr val="000000"/>
                </a:solidFill>
              </a:rPr>
              <a:t>Обратите внимание на поперечные трещины, делающие конусы усеченными.</a:t>
            </a:r>
          </a:p>
          <a:p>
            <a:pPr algn="ctr">
              <a:lnSpc>
                <a:spcPct val="85000"/>
              </a:lnSpc>
            </a:pPr>
            <a:r>
              <a:rPr lang="ru-RU" altLang="ru-RU" b="1">
                <a:solidFill>
                  <a:srgbClr val="FF0000"/>
                </a:solidFill>
              </a:rPr>
              <a:t>Откуда они?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0749" name="Picture 13" descr="platinumwall_ru_201007220826178119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5970588" y="3302000"/>
            <a:ext cx="3173412" cy="23764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40750" name="Picture 14" descr="steklo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3025775" y="4481513"/>
            <a:ext cx="3198813" cy="23764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Рисунок 8" descr="ms_crime_atm-incut1_pic-680x-91691.jpg"/>
          <p:cNvPicPr>
            <a:picLocks noChangeAspect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>
            <a:off x="23813" y="3287713"/>
            <a:ext cx="3467100" cy="23749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0" y="444500"/>
            <a:ext cx="9144000" cy="12430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Импактные кратеры обладают сложной </a:t>
            </a:r>
            <a:r>
              <a:rPr lang="ru-RU" altLang="ru-RU" sz="2200" b="1">
                <a:solidFill>
                  <a:srgbClr val="000000"/>
                </a:solidFill>
              </a:rPr>
              <a:t>морфоструктурой</a:t>
            </a:r>
            <a:r>
              <a:rPr lang="ru-RU" altLang="ru-RU" sz="2200">
                <a:solidFill>
                  <a:srgbClr val="000000"/>
                </a:solidFill>
              </a:rPr>
              <a:t>, в которой структурные элементы достаточно строго связаны с морфологическими.</a:t>
            </a:r>
            <a:r>
              <a:rPr lang="en-US" altLang="ru-RU" sz="2200">
                <a:solidFill>
                  <a:srgbClr val="000000"/>
                </a:solidFill>
              </a:rPr>
              <a:t> </a:t>
            </a:r>
            <a:r>
              <a:rPr lang="ru-RU" altLang="ru-RU" sz="2200">
                <a:solidFill>
                  <a:srgbClr val="000000"/>
                </a:solidFill>
              </a:rPr>
              <a:t>Морфоструктура кратеров разных размеров несколько различается. Выделяют (довольно условно) три типа импактных кратеров по размерам:</a:t>
            </a:r>
          </a:p>
        </p:txBody>
      </p:sp>
      <p:sp>
        <p:nvSpPr>
          <p:cNvPr id="1140745" name="Rectangle 9"/>
          <p:cNvSpPr>
            <a:spLocks noChangeArrowheads="1"/>
          </p:cNvSpPr>
          <p:nvPr/>
        </p:nvSpPr>
        <p:spPr bwMode="auto">
          <a:xfrm>
            <a:off x="2085975" y="84138"/>
            <a:ext cx="7035800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tIns="10800" bIns="10800" anchor="ctr">
            <a:spAutoFit/>
          </a:bodyPr>
          <a:lstStyle/>
          <a:p>
            <a:pPr algn="r">
              <a:lnSpc>
                <a:spcPct val="85000"/>
              </a:lnSpc>
              <a:defRPr/>
            </a:pPr>
            <a:r>
              <a:rPr lang="ru-RU" sz="24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Морфоструктура импактных кратеров</a:t>
            </a:r>
          </a:p>
        </p:txBody>
      </p:sp>
      <p:sp>
        <p:nvSpPr>
          <p:cNvPr id="1140746" name="Text Box 10"/>
          <p:cNvSpPr txBox="1">
            <a:spLocks noChangeArrowheads="1"/>
          </p:cNvSpPr>
          <p:nvPr/>
        </p:nvSpPr>
        <p:spPr bwMode="auto">
          <a:xfrm>
            <a:off x="5815013" y="1597025"/>
            <a:ext cx="2651125" cy="1138238"/>
          </a:xfrm>
          <a:prstGeom prst="rect">
            <a:avLst/>
          </a:prstGeom>
          <a:solidFill>
            <a:schemeClr val="tx1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Строение </a:t>
            </a:r>
            <a:r>
              <a:rPr lang="ru-RU" altLang="ru-RU" sz="1600" b="1" i="1">
                <a:solidFill>
                  <a:srgbClr val="000000"/>
                </a:solidFill>
              </a:rPr>
              <a:t>очень мелких</a:t>
            </a:r>
            <a:r>
              <a:rPr lang="ru-RU" altLang="ru-RU" sz="1600" b="1">
                <a:solidFill>
                  <a:srgbClr val="000000"/>
                </a:solidFill>
              </a:rPr>
              <a:t> (диаметром до 1 километра) кратеров подобно строению разбитого камнем лобового стекла автомобиля </a:t>
            </a:r>
          </a:p>
        </p:txBody>
      </p:sp>
      <p:sp>
        <p:nvSpPr>
          <p:cNvPr id="15368" name="Text Box 11"/>
          <p:cNvSpPr txBox="1">
            <a:spLocks noChangeArrowheads="1"/>
          </p:cNvSpPr>
          <p:nvPr/>
        </p:nvSpPr>
        <p:spPr bwMode="auto">
          <a:xfrm>
            <a:off x="61913" y="1657350"/>
            <a:ext cx="5327650" cy="15303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1 – </a:t>
            </a:r>
            <a:r>
              <a:rPr lang="ru-RU" altLang="ru-RU" sz="2200" b="1" i="1">
                <a:solidFill>
                  <a:srgbClr val="000000"/>
                </a:solidFill>
              </a:rPr>
              <a:t>очень мелкие</a:t>
            </a:r>
            <a:r>
              <a:rPr lang="ru-RU" altLang="ru-RU" sz="2200">
                <a:solidFill>
                  <a:srgbClr val="000000"/>
                </a:solidFill>
              </a:rPr>
              <a:t> (диаметр до 1 километра);</a:t>
            </a:r>
          </a:p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2 – </a:t>
            </a:r>
            <a:r>
              <a:rPr lang="ru-RU" altLang="ru-RU" sz="2200" b="1" i="1">
                <a:solidFill>
                  <a:srgbClr val="000000"/>
                </a:solidFill>
              </a:rPr>
              <a:t>мелкие</a:t>
            </a:r>
            <a:r>
              <a:rPr lang="ru-RU" altLang="ru-RU" sz="2200">
                <a:solidFill>
                  <a:srgbClr val="000000"/>
                </a:solidFill>
              </a:rPr>
              <a:t> (диаметр первые километры);</a:t>
            </a:r>
          </a:p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3 – </a:t>
            </a:r>
            <a:r>
              <a:rPr lang="ru-RU" altLang="ru-RU" sz="2200" b="1" i="1">
                <a:solidFill>
                  <a:srgbClr val="000000"/>
                </a:solidFill>
              </a:rPr>
              <a:t>средние</a:t>
            </a:r>
            <a:r>
              <a:rPr lang="ru-RU" altLang="ru-RU" sz="2200">
                <a:solidFill>
                  <a:srgbClr val="000000"/>
                </a:solidFill>
              </a:rPr>
              <a:t> (диаметр 5–15 км);</a:t>
            </a:r>
          </a:p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4 – </a:t>
            </a:r>
            <a:r>
              <a:rPr lang="ru-RU" altLang="ru-RU" sz="2200" b="1" i="1">
                <a:solidFill>
                  <a:srgbClr val="000000"/>
                </a:solidFill>
              </a:rPr>
              <a:t>крупные</a:t>
            </a:r>
            <a:r>
              <a:rPr lang="ru-RU" altLang="ru-RU" sz="2200">
                <a:solidFill>
                  <a:srgbClr val="000000"/>
                </a:solidFill>
              </a:rPr>
              <a:t>  (диаметр 15–100 км);</a:t>
            </a:r>
          </a:p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5 – </a:t>
            </a:r>
            <a:r>
              <a:rPr lang="ru-RU" altLang="ru-RU" sz="2200" b="1" i="1">
                <a:solidFill>
                  <a:srgbClr val="000000"/>
                </a:solidFill>
              </a:rPr>
              <a:t>гигантские</a:t>
            </a:r>
            <a:r>
              <a:rPr lang="ru-RU" altLang="ru-RU" sz="2200">
                <a:solidFill>
                  <a:srgbClr val="000000"/>
                </a:solidFill>
              </a:rPr>
              <a:t> (диаметр более 100 км).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024188" y="3748088"/>
            <a:ext cx="1924050" cy="323850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Радиальные трещины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1082675" y="6402388"/>
            <a:ext cx="2370138" cy="323850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Концентрические трещины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6424613" y="5546725"/>
            <a:ext cx="2527300" cy="50323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Радиальные и концентрические трещины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0746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6" descr="Каали-кратер.jpe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7375" y="2811463"/>
            <a:ext cx="5983288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13" descr="Wolf Creek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5" y="123825"/>
            <a:ext cx="5716588" cy="34178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388" name="Text Box 10"/>
          <p:cNvSpPr txBox="1">
            <a:spLocks noChangeArrowheads="1"/>
          </p:cNvSpPr>
          <p:nvPr/>
        </p:nvSpPr>
        <p:spPr bwMode="auto">
          <a:xfrm>
            <a:off x="5484813" y="1625600"/>
            <a:ext cx="2787650" cy="41592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Кратер Вулф Крик (Австралия)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800 м, 300 000 лет.</a:t>
            </a:r>
          </a:p>
        </p:txBody>
      </p:sp>
      <p:sp>
        <p:nvSpPr>
          <p:cNvPr id="16389" name="Rectangle 9"/>
          <p:cNvSpPr>
            <a:spLocks noChangeArrowheads="1"/>
          </p:cNvSpPr>
          <p:nvPr/>
        </p:nvSpPr>
        <p:spPr bwMode="auto">
          <a:xfrm>
            <a:off x="6748463" y="7938"/>
            <a:ext cx="2373312" cy="650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10800" bIns="10800" anchor="ctr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altLang="ru-RU" sz="2400" b="1">
                <a:solidFill>
                  <a:srgbClr val="000000"/>
                </a:solidFill>
                <a:latin typeface="Arial" charset="0"/>
              </a:rPr>
              <a:t>Очень мелкие кратеры</a:t>
            </a:r>
          </a:p>
        </p:txBody>
      </p:sp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949325" y="6019800"/>
            <a:ext cx="2562225" cy="6127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Кратер Каали (Эстония)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Земляной вал высотой 16 м,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диаметром 110 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Аризон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138" y="60325"/>
            <a:ext cx="5046662" cy="35004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7411" name="Picture 3" descr="Аризонский крате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0213" y="3344863"/>
            <a:ext cx="4492625" cy="27305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412" name="TextBox 14"/>
          <p:cNvSpPr txBox="1">
            <a:spLocks noChangeArrowheads="1"/>
          </p:cNvSpPr>
          <p:nvPr/>
        </p:nvSpPr>
        <p:spPr bwMode="auto">
          <a:xfrm>
            <a:off x="0" y="6270625"/>
            <a:ext cx="91440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200">
                <a:solidFill>
                  <a:srgbClr val="000000"/>
                </a:solidFill>
              </a:rPr>
              <a:t>Диаметр  – 1,2  километра; глубина – 180 метров; возраст – 50 тысяч лет</a:t>
            </a:r>
          </a:p>
        </p:txBody>
      </p:sp>
      <p:pic>
        <p:nvPicPr>
          <p:cNvPr id="14" name="Рисунок 13" descr="Аризона синтезирован.jpg"/>
          <p:cNvPicPr>
            <a:picLocks noChangeAspect="1"/>
          </p:cNvPicPr>
          <p:nvPr/>
        </p:nvPicPr>
        <p:blipFill>
          <a:blip r:embed="rId4" cstate="print"/>
          <a:srcRect l="26244" t="20935" r="32802" b="46553"/>
          <a:stretch>
            <a:fillRect/>
          </a:stretch>
        </p:blipFill>
        <p:spPr>
          <a:xfrm>
            <a:off x="4592638" y="685800"/>
            <a:ext cx="4479925" cy="234632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414" name="Text Box 10"/>
          <p:cNvSpPr txBox="1">
            <a:spLocks noChangeArrowheads="1"/>
          </p:cNvSpPr>
          <p:nvPr/>
        </p:nvSpPr>
        <p:spPr bwMode="auto">
          <a:xfrm>
            <a:off x="276225" y="3987800"/>
            <a:ext cx="2374900" cy="539750"/>
          </a:xfrm>
          <a:prstGeom prst="rect">
            <a:avLst/>
          </a:prstGeom>
          <a:solidFill>
            <a:schemeClr val="tx1"/>
          </a:solidFill>
          <a:ln w="38100" cmpd="dbl" algn="ctr">
            <a:solidFill>
              <a:srgbClr val="FF99CC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Что это за кратер?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0" y="527050"/>
            <a:ext cx="8321675" cy="6286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200" b="1" i="1">
                <a:solidFill>
                  <a:srgbClr val="000000"/>
                </a:solidFill>
              </a:rPr>
              <a:t>Мелкие кратеры</a:t>
            </a:r>
            <a:r>
              <a:rPr lang="ru-RU" altLang="ru-RU" sz="2200">
                <a:solidFill>
                  <a:srgbClr val="000000"/>
                </a:solidFill>
              </a:rPr>
              <a:t> имеют более сложное строение. Мишень (</a:t>
            </a:r>
            <a:r>
              <a:rPr lang="ru-RU" altLang="ru-RU" sz="2200" b="1" i="1">
                <a:solidFill>
                  <a:srgbClr val="000000"/>
                </a:solidFill>
              </a:rPr>
              <a:t>цоколь</a:t>
            </a:r>
            <a:r>
              <a:rPr lang="ru-RU" altLang="ru-RU" sz="2200">
                <a:solidFill>
                  <a:srgbClr val="000000"/>
                </a:solidFill>
              </a:rPr>
              <a:t>) в них деформирована, а дно и борта кратера сложены коптогенными породами.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0" y="4722813"/>
            <a:ext cx="9144000" cy="15589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1 – насыпной вал аллогенной брекчии; 2 – цокольный вал; 3 – видимое (первичное) дно; </a:t>
            </a:r>
          </a:p>
          <a:p>
            <a:pPr algn="ctr">
              <a:lnSpc>
                <a:spcPct val="8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4 – истинное (цокольное) дно; 5 – линза аллогенной брекчии и импактитов; </a:t>
            </a:r>
          </a:p>
          <a:p>
            <a:pPr algn="ctr">
              <a:lnSpc>
                <a:spcPct val="8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6 – складки в прибортовой части цоколя; 7 – складки под дном кратера; 8 – зона частичного плавления; 9 – зона разрушения; 10 – зона пластических деформаций; 11 – оползни, террасы; 12 – конусы разрушения (сотрясения); 13 – жилы инъекционных брекчий; </a:t>
            </a:r>
          </a:p>
          <a:p>
            <a:pPr algn="ctr">
              <a:lnSpc>
                <a:spcPct val="8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14 – поддвиги и затухающие трещины; 15 – надвиги и опрокинутые слои.</a:t>
            </a:r>
          </a:p>
        </p:txBody>
      </p:sp>
      <p:pic>
        <p:nvPicPr>
          <p:cNvPr id="18436" name="Picture 4" descr="Рис-1 ре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888" y="1860550"/>
            <a:ext cx="8886825" cy="27400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2913063" y="1541463"/>
            <a:ext cx="3016250" cy="617537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Морфоструктурные элементы импактного кратера диаметром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до 3-4 км (по В.Л. Массайтису, 1980)</a:t>
            </a:r>
          </a:p>
        </p:txBody>
      </p:sp>
      <p:sp>
        <p:nvSpPr>
          <p:cNvPr id="18438" name="Rectangle 9"/>
          <p:cNvSpPr>
            <a:spLocks noChangeArrowheads="1"/>
          </p:cNvSpPr>
          <p:nvPr/>
        </p:nvSpPr>
        <p:spPr bwMode="auto">
          <a:xfrm>
            <a:off x="5854700" y="84138"/>
            <a:ext cx="3267075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10800" bIns="10800" anchor="ctr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altLang="ru-RU" sz="2400" b="1">
                <a:solidFill>
                  <a:srgbClr val="000000"/>
                </a:solidFill>
                <a:latin typeface="Arial" charset="0"/>
              </a:rPr>
              <a:t>Мелкие кратеры</a:t>
            </a:r>
          </a:p>
        </p:txBody>
      </p:sp>
      <p:sp>
        <p:nvSpPr>
          <p:cNvPr id="7" name="Штриховая стрелка вправо 6"/>
          <p:cNvSpPr/>
          <p:nvPr/>
        </p:nvSpPr>
        <p:spPr bwMode="auto">
          <a:xfrm rot="4681583">
            <a:off x="1818481" y="1881982"/>
            <a:ext cx="434975" cy="233362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Штриховая стрелка вправо 8"/>
          <p:cNvSpPr/>
          <p:nvPr/>
        </p:nvSpPr>
        <p:spPr bwMode="auto">
          <a:xfrm rot="8183007">
            <a:off x="2555875" y="2320925"/>
            <a:ext cx="434975" cy="234950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Штриховая стрелка вправо 9"/>
          <p:cNvSpPr/>
          <p:nvPr/>
        </p:nvSpPr>
        <p:spPr bwMode="auto">
          <a:xfrm rot="5400000">
            <a:off x="4185444" y="2664619"/>
            <a:ext cx="436562" cy="234950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Штриховая стрелка вправо 10"/>
          <p:cNvSpPr/>
          <p:nvPr/>
        </p:nvSpPr>
        <p:spPr bwMode="auto">
          <a:xfrm rot="5400000">
            <a:off x="4231482" y="2966244"/>
            <a:ext cx="436562" cy="234950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2" name="Штриховая стрелка вправо 11"/>
          <p:cNvSpPr/>
          <p:nvPr/>
        </p:nvSpPr>
        <p:spPr bwMode="auto">
          <a:xfrm rot="5400000">
            <a:off x="4713287" y="2800351"/>
            <a:ext cx="436563" cy="233362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3" name="Штриховая стрелка вправо 12"/>
          <p:cNvSpPr/>
          <p:nvPr/>
        </p:nvSpPr>
        <p:spPr bwMode="auto">
          <a:xfrm rot="8250247">
            <a:off x="5972175" y="2835275"/>
            <a:ext cx="434975" cy="233363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4" name="Штриховая стрелка вправо 13"/>
          <p:cNvSpPr/>
          <p:nvPr/>
        </p:nvSpPr>
        <p:spPr bwMode="auto">
          <a:xfrm rot="3696450">
            <a:off x="4646613" y="3582988"/>
            <a:ext cx="436562" cy="233362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5" name="Штриховая стрелка вправо 14"/>
          <p:cNvSpPr/>
          <p:nvPr/>
        </p:nvSpPr>
        <p:spPr bwMode="auto">
          <a:xfrm rot="3696450">
            <a:off x="3948906" y="3161507"/>
            <a:ext cx="434975" cy="233362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6" name="Штриховая стрелка вправо 15"/>
          <p:cNvSpPr/>
          <p:nvPr/>
        </p:nvSpPr>
        <p:spPr bwMode="auto">
          <a:xfrm rot="3696450">
            <a:off x="4185444" y="3366294"/>
            <a:ext cx="436562" cy="234950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 bwMode="auto">
          <a:xfrm rot="18273911">
            <a:off x="4305301" y="4141787"/>
            <a:ext cx="436562" cy="233363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 bwMode="auto">
          <a:xfrm rot="4954745">
            <a:off x="5830887" y="2076451"/>
            <a:ext cx="434975" cy="234950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Штриховая стрелка вправо 18"/>
          <p:cNvSpPr/>
          <p:nvPr/>
        </p:nvSpPr>
        <p:spPr bwMode="auto">
          <a:xfrm rot="18512030">
            <a:off x="2867025" y="3260725"/>
            <a:ext cx="436563" cy="233363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Штриховая стрелка вправо 19"/>
          <p:cNvSpPr/>
          <p:nvPr/>
        </p:nvSpPr>
        <p:spPr bwMode="auto">
          <a:xfrm rot="953273">
            <a:off x="3508375" y="3402013"/>
            <a:ext cx="436563" cy="234950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" name="Штриховая стрелка вправо 20"/>
          <p:cNvSpPr/>
          <p:nvPr/>
        </p:nvSpPr>
        <p:spPr bwMode="auto">
          <a:xfrm rot="8371713">
            <a:off x="5373688" y="3332163"/>
            <a:ext cx="434975" cy="233362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2" name="Штриховая стрелка вправо 21"/>
          <p:cNvSpPr/>
          <p:nvPr/>
        </p:nvSpPr>
        <p:spPr bwMode="auto">
          <a:xfrm rot="4454869">
            <a:off x="5870575" y="2247900"/>
            <a:ext cx="436563" cy="233363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Карта крупнейших астробле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38" y="1271588"/>
            <a:ext cx="8872537" cy="50403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459" name="Rectangle 7"/>
          <p:cNvSpPr>
            <a:spLocks noChangeArrowheads="1"/>
          </p:cNvSpPr>
          <p:nvPr/>
        </p:nvSpPr>
        <p:spPr bwMode="auto">
          <a:xfrm>
            <a:off x="5553075" y="5970588"/>
            <a:ext cx="2362200" cy="684212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Схема размещения крупнейших астроблем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на территории России</a:t>
            </a:r>
          </a:p>
        </p:txBody>
      </p:sp>
      <p:sp>
        <p:nvSpPr>
          <p:cNvPr id="19460" name="Oval 12"/>
          <p:cNvSpPr>
            <a:spLocks noChangeArrowheads="1"/>
          </p:cNvSpPr>
          <p:nvPr/>
        </p:nvSpPr>
        <p:spPr bwMode="auto">
          <a:xfrm>
            <a:off x="5410200" y="3224213"/>
            <a:ext cx="539750" cy="539750"/>
          </a:xfrm>
          <a:prstGeom prst="ellipse">
            <a:avLst/>
          </a:prstGeom>
          <a:solidFill>
            <a:srgbClr val="FFFF00">
              <a:alpha val="50195"/>
            </a:srgbClr>
          </a:solidFill>
          <a:ln w="57150" algn="ctr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19461" name="Text Box 12"/>
          <p:cNvSpPr txBox="1">
            <a:spLocks noChangeArrowheads="1"/>
          </p:cNvSpPr>
          <p:nvPr/>
        </p:nvSpPr>
        <p:spPr bwMode="auto">
          <a:xfrm>
            <a:off x="5657850" y="92075"/>
            <a:ext cx="3394075" cy="1076325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ru-RU" sz="2000">
                <a:solidFill>
                  <a:srgbClr val="000000"/>
                </a:solidFill>
                <a:latin typeface="Arial Black" pitchFamily="34" charset="0"/>
              </a:rPr>
              <a:t>NB!</a:t>
            </a:r>
            <a:r>
              <a:rPr lang="ru-RU" altLang="ru-RU" sz="2000" b="1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Общая закономерность – </a:t>
            </a:r>
          </a:p>
          <a:p>
            <a:pPr algn="ctr">
              <a:lnSpc>
                <a:spcPct val="80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чем крупнее астроблема, </a:t>
            </a:r>
          </a:p>
          <a:p>
            <a:pPr algn="ctr">
              <a:lnSpc>
                <a:spcPct val="80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тем больше в ней импактитов!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ри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6613" y="44450"/>
            <a:ext cx="4452937" cy="447198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483" name="Picture 5" descr="ри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938" y="3314700"/>
            <a:ext cx="5395912" cy="1627188"/>
          </a:xfrm>
          <a:prstGeom prst="rect">
            <a:avLst/>
          </a:prstGeom>
          <a:noFill/>
          <a:ln w="12700" algn="ctr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188913" y="5384800"/>
            <a:ext cx="8737600" cy="13239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1 – четвертичные образования; 2 – нижний и средний кембрий (известняки и горючие сланцы); 3 – нижний кембрий, известняки; 4 – нижний кембрий, алевролиты, песчаники, доломиты; 5 – венд; 6 – раннедокембрийские кристаллические породы фундамента; </a:t>
            </a:r>
          </a:p>
          <a:p>
            <a:pPr algn="ctr">
              <a:lnSpc>
                <a:spcPct val="80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7 – аллогенная брекчия</a:t>
            </a:r>
            <a:r>
              <a:rPr lang="ru-RU" altLang="ru-RU" sz="2000">
                <a:solidFill>
                  <a:srgbClr val="000000"/>
                </a:solidFill>
              </a:rPr>
              <a:t>; </a:t>
            </a:r>
            <a:r>
              <a:rPr lang="ru-RU" altLang="ru-RU" sz="2000" b="1">
                <a:solidFill>
                  <a:srgbClr val="000000"/>
                </a:solidFill>
              </a:rPr>
              <a:t>8 – аутигенная брекчия</a:t>
            </a:r>
            <a:r>
              <a:rPr lang="ru-RU" altLang="ru-RU" sz="2000">
                <a:solidFill>
                  <a:srgbClr val="000000"/>
                </a:solidFill>
              </a:rPr>
              <a:t>; </a:t>
            </a:r>
            <a:r>
              <a:rPr lang="ru-RU" altLang="ru-RU" sz="2000" b="1">
                <a:solidFill>
                  <a:srgbClr val="000000"/>
                </a:solidFill>
              </a:rPr>
              <a:t>9 – предполагаемое истинное дно астроблемы</a:t>
            </a:r>
            <a:r>
              <a:rPr lang="ru-RU" altLang="ru-RU" sz="2000">
                <a:solidFill>
                  <a:srgbClr val="000000"/>
                </a:solidFill>
              </a:rPr>
              <a:t>; 10 – разрывы </a:t>
            </a:r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0" y="765175"/>
            <a:ext cx="4646613" cy="23939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Эта астроблема в Саха-Якутии – </a:t>
            </a:r>
          </a:p>
          <a:p>
            <a:pPr algn="r"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пример простого чашеобразного импактного кратера диаметром </a:t>
            </a:r>
            <a:r>
              <a:rPr lang="ru-RU" altLang="ru-RU" sz="2200" b="1">
                <a:solidFill>
                  <a:srgbClr val="000000"/>
                </a:solidFill>
              </a:rPr>
              <a:t>8,0 км</a:t>
            </a:r>
            <a:r>
              <a:rPr lang="ru-RU" altLang="ru-RU" sz="2200">
                <a:solidFill>
                  <a:srgbClr val="000000"/>
                </a:solidFill>
              </a:rPr>
              <a:t>. </a:t>
            </a:r>
          </a:p>
          <a:p>
            <a:pPr algn="r"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Возраст </a:t>
            </a:r>
            <a:r>
              <a:rPr lang="ru-RU" altLang="ru-RU" sz="2200" b="1">
                <a:solidFill>
                  <a:srgbClr val="000000"/>
                </a:solidFill>
              </a:rPr>
              <a:t>300 млн. лет</a:t>
            </a:r>
            <a:r>
              <a:rPr lang="ru-RU" altLang="ru-RU" sz="2200">
                <a:solidFill>
                  <a:srgbClr val="000000"/>
                </a:solidFill>
              </a:rPr>
              <a:t>. </a:t>
            </a:r>
          </a:p>
          <a:p>
            <a:pPr algn="r"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Кратер заполнен </a:t>
            </a:r>
            <a:r>
              <a:rPr lang="ru-RU" altLang="ru-RU" sz="2200" b="1" i="1">
                <a:solidFill>
                  <a:srgbClr val="000000"/>
                </a:solidFill>
              </a:rPr>
              <a:t>аллогенными брекчиями</a:t>
            </a:r>
            <a:r>
              <a:rPr lang="ru-RU" altLang="ru-RU" sz="2200">
                <a:solidFill>
                  <a:srgbClr val="000000"/>
                </a:solidFill>
              </a:rPr>
              <a:t>, а его дно раздроблено и сложено </a:t>
            </a:r>
            <a:r>
              <a:rPr lang="ru-RU" altLang="ru-RU" sz="2200" b="1" i="1">
                <a:solidFill>
                  <a:srgbClr val="000000"/>
                </a:solidFill>
              </a:rPr>
              <a:t>аутигенными брекчиями</a:t>
            </a:r>
            <a:r>
              <a:rPr lang="ru-RU" altLang="ru-RU" sz="2200">
                <a:solidFill>
                  <a:srgbClr val="000000"/>
                </a:solidFill>
              </a:rPr>
              <a:t>. </a:t>
            </a:r>
          </a:p>
          <a:p>
            <a:pPr algn="r"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В цоколе – серия радиальных разрывов.</a:t>
            </a:r>
          </a:p>
        </p:txBody>
      </p:sp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0" y="0"/>
            <a:ext cx="4587875" cy="6826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400" b="1" i="1">
                <a:solidFill>
                  <a:srgbClr val="000000"/>
                </a:solidFill>
              </a:rPr>
              <a:t>Беенчиме-Салаатинская астроблема</a:t>
            </a:r>
          </a:p>
        </p:txBody>
      </p:sp>
      <p:grpSp>
        <p:nvGrpSpPr>
          <p:cNvPr id="20487" name="Группа 18"/>
          <p:cNvGrpSpPr>
            <a:grpSpLocks/>
          </p:cNvGrpSpPr>
          <p:nvPr/>
        </p:nvGrpSpPr>
        <p:grpSpPr bwMode="auto">
          <a:xfrm>
            <a:off x="231775" y="4970463"/>
            <a:ext cx="5233988" cy="327025"/>
            <a:chOff x="3720265" y="4958765"/>
            <a:chExt cx="5233988" cy="327025"/>
          </a:xfrm>
        </p:grpSpPr>
        <p:pic>
          <p:nvPicPr>
            <p:cNvPr id="20508" name="Picture 6" descr="рис"/>
            <p:cNvPicPr>
              <a:picLocks noChangeAspect="1" noChangeArrowheads="1"/>
            </p:cNvPicPr>
            <p:nvPr/>
          </p:nvPicPr>
          <p:blipFill>
            <a:blip r:embed="rId4" cstate="print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3720265" y="4958765"/>
              <a:ext cx="5233988" cy="327025"/>
            </a:xfrm>
            <a:prstGeom prst="rect">
              <a:avLst/>
            </a:prstGeom>
            <a:noFill/>
            <a:ln w="12700" algn="ctr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20509" name="Прямоугольник 8"/>
            <p:cNvSpPr>
              <a:spLocks noChangeArrowheads="1"/>
            </p:cNvSpPr>
            <p:nvPr/>
          </p:nvSpPr>
          <p:spPr bwMode="auto">
            <a:xfrm>
              <a:off x="7073065" y="5046997"/>
              <a:ext cx="361950" cy="192087"/>
            </a:xfrm>
            <a:prstGeom prst="rect">
              <a:avLst/>
            </a:prstGeom>
            <a:solidFill>
              <a:srgbClr val="FF99CC">
                <a:alpha val="39999"/>
              </a:srgbClr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/>
            </a:p>
          </p:txBody>
        </p:sp>
      </p:grpSp>
      <p:grpSp>
        <p:nvGrpSpPr>
          <p:cNvPr id="3" name="Группа 14"/>
          <p:cNvGrpSpPr>
            <a:grpSpLocks/>
          </p:cNvGrpSpPr>
          <p:nvPr/>
        </p:nvGrpSpPr>
        <p:grpSpPr bwMode="auto">
          <a:xfrm>
            <a:off x="5689600" y="1216025"/>
            <a:ext cx="2489200" cy="2409825"/>
            <a:chOff x="5689299" y="1215851"/>
            <a:chExt cx="2489673" cy="2409672"/>
          </a:xfrm>
        </p:grpSpPr>
        <p:sp>
          <p:nvSpPr>
            <p:cNvPr id="20504" name="Полилиния 10"/>
            <p:cNvSpPr>
              <a:spLocks/>
            </p:cNvSpPr>
            <p:nvPr/>
          </p:nvSpPr>
          <p:spPr bwMode="auto">
            <a:xfrm>
              <a:off x="5798285" y="1215851"/>
              <a:ext cx="2380687" cy="2409672"/>
            </a:xfrm>
            <a:custGeom>
              <a:avLst/>
              <a:gdLst>
                <a:gd name="T0" fmla="*/ 90049 w 2380687"/>
                <a:gd name="T1" fmla="*/ 462224 h 2409672"/>
                <a:gd name="T2" fmla="*/ 366379 w 2380687"/>
                <a:gd name="T3" fmla="*/ 155749 h 2409672"/>
                <a:gd name="T4" fmla="*/ 697974 w 2380687"/>
                <a:gd name="T5" fmla="*/ 60290 h 2409672"/>
                <a:gd name="T6" fmla="*/ 1094888 w 2380687"/>
                <a:gd name="T7" fmla="*/ 30145 h 2409672"/>
                <a:gd name="T8" fmla="*/ 1221151 w 2380687"/>
                <a:gd name="T9" fmla="*/ 147326 h 2409672"/>
                <a:gd name="T10" fmla="*/ 1443767 w 2380687"/>
                <a:gd name="T11" fmla="*/ 287090 h 2409672"/>
                <a:gd name="T12" fmla="*/ 1544177 w 2380687"/>
                <a:gd name="T13" fmla="*/ 277809 h 2409672"/>
                <a:gd name="T14" fmla="*/ 1793322 w 2380687"/>
                <a:gd name="T15" fmla="*/ 384797 h 2409672"/>
                <a:gd name="T16" fmla="*/ 1739956 w 2380687"/>
                <a:gd name="T17" fmla="*/ 545205 h 2409672"/>
                <a:gd name="T18" fmla="*/ 2072209 w 2380687"/>
                <a:gd name="T19" fmla="*/ 849030 h 2409672"/>
                <a:gd name="T20" fmla="*/ 2218509 w 2380687"/>
                <a:gd name="T21" fmla="*/ 802479 h 2409672"/>
                <a:gd name="T22" fmla="*/ 2305711 w 2380687"/>
                <a:gd name="T23" fmla="*/ 663191 h 2409672"/>
                <a:gd name="T24" fmla="*/ 2380687 w 2380687"/>
                <a:gd name="T25" fmla="*/ 944931 h 2409672"/>
                <a:gd name="T26" fmla="*/ 2309475 w 2380687"/>
                <a:gd name="T27" fmla="*/ 1234248 h 2409672"/>
                <a:gd name="T28" fmla="*/ 2371025 w 2380687"/>
                <a:gd name="T29" fmla="*/ 1406769 h 2409672"/>
                <a:gd name="T30" fmla="*/ 2280591 w 2380687"/>
                <a:gd name="T31" fmla="*/ 1663002 h 2409672"/>
                <a:gd name="T32" fmla="*/ 2154985 w 2380687"/>
                <a:gd name="T33" fmla="*/ 1783582 h 2409672"/>
                <a:gd name="T34" fmla="*/ 2024361 w 2380687"/>
                <a:gd name="T35" fmla="*/ 1939331 h 2409672"/>
                <a:gd name="T36" fmla="*/ 1833442 w 2380687"/>
                <a:gd name="T37" fmla="*/ 2220684 h 2409672"/>
                <a:gd name="T38" fmla="*/ 1662620 w 2380687"/>
                <a:gd name="T39" fmla="*/ 2289476 h 2409672"/>
                <a:gd name="T40" fmla="*/ 1441556 w 2380687"/>
                <a:gd name="T41" fmla="*/ 2366386 h 2409672"/>
                <a:gd name="T42" fmla="*/ 1260686 w 2380687"/>
                <a:gd name="T43" fmla="*/ 2391506 h 2409672"/>
                <a:gd name="T44" fmla="*/ 1192280 w 2380687"/>
                <a:gd name="T45" fmla="*/ 2241554 h 2409672"/>
                <a:gd name="T46" fmla="*/ 1339140 w 2380687"/>
                <a:gd name="T47" fmla="*/ 2192086 h 2409672"/>
                <a:gd name="T48" fmla="*/ 1617403 w 2380687"/>
                <a:gd name="T49" fmla="*/ 2110152 h 2409672"/>
                <a:gd name="T50" fmla="*/ 1793249 w 2380687"/>
                <a:gd name="T51" fmla="*/ 1753437 h 2409672"/>
                <a:gd name="T52" fmla="*/ 1989192 w 2380687"/>
                <a:gd name="T53" fmla="*/ 1542422 h 2409672"/>
                <a:gd name="T54" fmla="*/ 2100879 w 2380687"/>
                <a:gd name="T55" fmla="*/ 1387059 h 2409672"/>
                <a:gd name="T56" fmla="*/ 2148683 w 2380687"/>
                <a:gd name="T57" fmla="*/ 1331169 h 2409672"/>
                <a:gd name="T58" fmla="*/ 2304963 w 2380687"/>
                <a:gd name="T59" fmla="*/ 1384370 h 2409672"/>
                <a:gd name="T60" fmla="*/ 2115951 w 2380687"/>
                <a:gd name="T61" fmla="*/ 1164063 h 2409672"/>
                <a:gd name="T62" fmla="*/ 2044457 w 2380687"/>
                <a:gd name="T63" fmla="*/ 1009859 h 2409672"/>
                <a:gd name="T64" fmla="*/ 1868611 w 2380687"/>
                <a:gd name="T65" fmla="*/ 839037 h 2409672"/>
                <a:gd name="T66" fmla="*/ 1796726 w 2380687"/>
                <a:gd name="T67" fmla="*/ 716911 h 2409672"/>
                <a:gd name="T68" fmla="*/ 1708223 w 2380687"/>
                <a:gd name="T69" fmla="*/ 582417 h 2409672"/>
                <a:gd name="T70" fmla="*/ 1482909 w 2380687"/>
                <a:gd name="T71" fmla="*/ 573915 h 2409672"/>
                <a:gd name="T72" fmla="*/ 1346483 w 2380687"/>
                <a:gd name="T73" fmla="*/ 685993 h 2409672"/>
                <a:gd name="T74" fmla="*/ 1213923 w 2380687"/>
                <a:gd name="T75" fmla="*/ 658940 h 2409672"/>
                <a:gd name="T76" fmla="*/ 1421460 w 2380687"/>
                <a:gd name="T77" fmla="*/ 517490 h 2409672"/>
                <a:gd name="T78" fmla="*/ 1572185 w 2380687"/>
                <a:gd name="T79" fmla="*/ 417006 h 2409672"/>
                <a:gd name="T80" fmla="*/ 1486001 w 2380687"/>
                <a:gd name="T81" fmla="*/ 367924 h 2409672"/>
                <a:gd name="T82" fmla="*/ 1240589 w 2380687"/>
                <a:gd name="T83" fmla="*/ 457200 h 2409672"/>
                <a:gd name="T84" fmla="*/ 1106869 w 2380687"/>
                <a:gd name="T85" fmla="*/ 585509 h 2409672"/>
                <a:gd name="T86" fmla="*/ 948797 w 2380687"/>
                <a:gd name="T87" fmla="*/ 566958 h 2409672"/>
                <a:gd name="T88" fmla="*/ 999425 w 2380687"/>
                <a:gd name="T89" fmla="*/ 482320 h 2409672"/>
                <a:gd name="T90" fmla="*/ 981261 w 2380687"/>
                <a:gd name="T91" fmla="*/ 372175 h 2409672"/>
                <a:gd name="T92" fmla="*/ 940681 w 2380687"/>
                <a:gd name="T93" fmla="*/ 312658 h 2409672"/>
                <a:gd name="T94" fmla="*/ 758264 w 2380687"/>
                <a:gd name="T95" fmla="*/ 381837 h 2409672"/>
                <a:gd name="T96" fmla="*/ 678264 w 2380687"/>
                <a:gd name="T97" fmla="*/ 445219 h 2409672"/>
                <a:gd name="T98" fmla="*/ 813530 w 2380687"/>
                <a:gd name="T99" fmla="*/ 562707 h 2409672"/>
                <a:gd name="T100" fmla="*/ 793434 w 2380687"/>
                <a:gd name="T101" fmla="*/ 653142 h 2409672"/>
                <a:gd name="T102" fmla="*/ 614109 w 2380687"/>
                <a:gd name="T103" fmla="*/ 662418 h 2409672"/>
                <a:gd name="T104" fmla="*/ 548408 w 2380687"/>
                <a:gd name="T105" fmla="*/ 596717 h 2409672"/>
                <a:gd name="T106" fmla="*/ 519388 w 2380687"/>
                <a:gd name="T107" fmla="*/ 469970 h 2409672"/>
                <a:gd name="T108" fmla="*/ 395774 w 2380687"/>
                <a:gd name="T109" fmla="*/ 360023 h 2409672"/>
                <a:gd name="T110" fmla="*/ 283306 w 2380687"/>
                <a:gd name="T111" fmla="*/ 523172 h 2409672"/>
                <a:gd name="T112" fmla="*/ 449561 w 2380687"/>
                <a:gd name="T113" fmla="*/ 469970 h 2409672"/>
                <a:gd name="T114" fmla="*/ 437490 w 2380687"/>
                <a:gd name="T115" fmla="*/ 642707 h 2409672"/>
                <a:gd name="T116" fmla="*/ 314205 w 2380687"/>
                <a:gd name="T117" fmla="*/ 769471 h 2409672"/>
                <a:gd name="T118" fmla="*/ 255847 w 2380687"/>
                <a:gd name="T119" fmla="*/ 899327 h 2409672"/>
                <a:gd name="T120" fmla="*/ 95073 w 2380687"/>
                <a:gd name="T121" fmla="*/ 899327 h 2409672"/>
                <a:gd name="T122" fmla="*/ 0 w 2380687"/>
                <a:gd name="T123" fmla="*/ 781839 h 240967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380687"/>
                <a:gd name="T187" fmla="*/ 0 h 2409672"/>
                <a:gd name="T188" fmla="*/ 2380687 w 2380687"/>
                <a:gd name="T189" fmla="*/ 2409672 h 2409672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380687" h="2409672">
                  <a:moveTo>
                    <a:pt x="9662" y="633046"/>
                  </a:moveTo>
                  <a:lnTo>
                    <a:pt x="37102" y="534495"/>
                  </a:lnTo>
                  <a:lnTo>
                    <a:pt x="90049" y="462224"/>
                  </a:lnTo>
                  <a:lnTo>
                    <a:pt x="205605" y="371789"/>
                  </a:lnTo>
                  <a:lnTo>
                    <a:pt x="297973" y="242707"/>
                  </a:lnTo>
                  <a:lnTo>
                    <a:pt x="366379" y="155749"/>
                  </a:lnTo>
                  <a:lnTo>
                    <a:pt x="451790" y="100483"/>
                  </a:lnTo>
                  <a:lnTo>
                    <a:pt x="577394" y="90435"/>
                  </a:lnTo>
                  <a:lnTo>
                    <a:pt x="697974" y="60290"/>
                  </a:lnTo>
                  <a:lnTo>
                    <a:pt x="808506" y="15072"/>
                  </a:lnTo>
                  <a:lnTo>
                    <a:pt x="979328" y="0"/>
                  </a:lnTo>
                  <a:lnTo>
                    <a:pt x="1094884" y="30145"/>
                  </a:lnTo>
                  <a:lnTo>
                    <a:pt x="1195368" y="80386"/>
                  </a:lnTo>
                  <a:lnTo>
                    <a:pt x="1267533" y="100885"/>
                  </a:lnTo>
                  <a:lnTo>
                    <a:pt x="1221147" y="147326"/>
                  </a:lnTo>
                  <a:lnTo>
                    <a:pt x="1320735" y="213938"/>
                  </a:lnTo>
                  <a:lnTo>
                    <a:pt x="1371433" y="257493"/>
                  </a:lnTo>
                  <a:lnTo>
                    <a:pt x="1443763" y="287090"/>
                  </a:lnTo>
                  <a:lnTo>
                    <a:pt x="1500290" y="259411"/>
                  </a:lnTo>
                  <a:cubicBezTo>
                    <a:pt x="1515253" y="256086"/>
                    <a:pt x="1556152" y="214197"/>
                    <a:pt x="1563466" y="217263"/>
                  </a:cubicBezTo>
                  <a:cubicBezTo>
                    <a:pt x="1570780" y="220329"/>
                    <a:pt x="1528102" y="266171"/>
                    <a:pt x="1544173" y="277809"/>
                  </a:cubicBezTo>
                  <a:lnTo>
                    <a:pt x="1603367" y="326991"/>
                  </a:lnTo>
                  <a:lnTo>
                    <a:pt x="1729776" y="353025"/>
                  </a:lnTo>
                  <a:lnTo>
                    <a:pt x="1793318" y="384797"/>
                  </a:lnTo>
                  <a:lnTo>
                    <a:pt x="1871859" y="454770"/>
                  </a:lnTo>
                  <a:lnTo>
                    <a:pt x="1737522" y="464964"/>
                  </a:lnTo>
                  <a:lnTo>
                    <a:pt x="1739952" y="545205"/>
                  </a:lnTo>
                  <a:lnTo>
                    <a:pt x="1847086" y="633795"/>
                  </a:lnTo>
                  <a:lnTo>
                    <a:pt x="1975778" y="696076"/>
                  </a:lnTo>
                  <a:cubicBezTo>
                    <a:pt x="2017731" y="699806"/>
                    <a:pt x="2048125" y="808082"/>
                    <a:pt x="2072205" y="849030"/>
                  </a:cubicBezTo>
                  <a:cubicBezTo>
                    <a:pt x="2091601" y="868426"/>
                    <a:pt x="2107424" y="949952"/>
                    <a:pt x="2125407" y="902232"/>
                  </a:cubicBezTo>
                  <a:cubicBezTo>
                    <a:pt x="2137045" y="890594"/>
                    <a:pt x="2186118" y="942193"/>
                    <a:pt x="2195234" y="885606"/>
                  </a:cubicBezTo>
                  <a:cubicBezTo>
                    <a:pt x="2205763" y="870643"/>
                    <a:pt x="2221030" y="856295"/>
                    <a:pt x="2218509" y="802479"/>
                  </a:cubicBezTo>
                  <a:cubicBezTo>
                    <a:pt x="2218509" y="767012"/>
                    <a:pt x="2214934" y="716088"/>
                    <a:pt x="2208534" y="676126"/>
                  </a:cubicBezTo>
                  <a:cubicBezTo>
                    <a:pt x="2202134" y="636164"/>
                    <a:pt x="2161693" y="564309"/>
                    <a:pt x="2180106" y="562707"/>
                  </a:cubicBezTo>
                  <a:lnTo>
                    <a:pt x="2305711" y="663191"/>
                  </a:lnTo>
                  <a:lnTo>
                    <a:pt x="2360977" y="768698"/>
                  </a:lnTo>
                  <a:lnTo>
                    <a:pt x="2366001" y="849085"/>
                  </a:lnTo>
                  <a:lnTo>
                    <a:pt x="2380687" y="944931"/>
                  </a:lnTo>
                  <a:lnTo>
                    <a:pt x="2366001" y="1018500"/>
                  </a:lnTo>
                  <a:lnTo>
                    <a:pt x="2312800" y="1012508"/>
                  </a:lnTo>
                  <a:cubicBezTo>
                    <a:pt x="2280658" y="1101938"/>
                    <a:pt x="2291741" y="1161443"/>
                    <a:pt x="2309475" y="1234248"/>
                  </a:cubicBezTo>
                  <a:lnTo>
                    <a:pt x="2316125" y="1319440"/>
                  </a:lnTo>
                  <a:lnTo>
                    <a:pt x="2339400" y="1391405"/>
                  </a:lnTo>
                  <a:lnTo>
                    <a:pt x="2371025" y="1406769"/>
                  </a:lnTo>
                  <a:lnTo>
                    <a:pt x="2366001" y="1477107"/>
                  </a:lnTo>
                  <a:lnTo>
                    <a:pt x="2340880" y="1542422"/>
                  </a:lnTo>
                  <a:lnTo>
                    <a:pt x="2280590" y="1663002"/>
                  </a:lnTo>
                  <a:lnTo>
                    <a:pt x="2250445" y="1698171"/>
                  </a:lnTo>
                  <a:lnTo>
                    <a:pt x="2200203" y="1743389"/>
                  </a:lnTo>
                  <a:lnTo>
                    <a:pt x="2154985" y="1783582"/>
                  </a:lnTo>
                  <a:lnTo>
                    <a:pt x="2109768" y="1818751"/>
                  </a:lnTo>
                  <a:lnTo>
                    <a:pt x="2054502" y="1889090"/>
                  </a:lnTo>
                  <a:lnTo>
                    <a:pt x="2024357" y="1939331"/>
                  </a:lnTo>
                  <a:lnTo>
                    <a:pt x="1969091" y="2069960"/>
                  </a:lnTo>
                  <a:lnTo>
                    <a:pt x="1906096" y="2151507"/>
                  </a:lnTo>
                  <a:cubicBezTo>
                    <a:pt x="1892698" y="2190798"/>
                    <a:pt x="1857657" y="2197626"/>
                    <a:pt x="1833438" y="2220685"/>
                  </a:cubicBezTo>
                  <a:lnTo>
                    <a:pt x="1768124" y="2255854"/>
                  </a:lnTo>
                  <a:lnTo>
                    <a:pt x="1717882" y="2270927"/>
                  </a:lnTo>
                  <a:lnTo>
                    <a:pt x="1662616" y="2289477"/>
                  </a:lnTo>
                  <a:lnTo>
                    <a:pt x="1617399" y="2321169"/>
                  </a:lnTo>
                  <a:lnTo>
                    <a:pt x="1552084" y="2336241"/>
                  </a:lnTo>
                  <a:lnTo>
                    <a:pt x="1441552" y="2366386"/>
                  </a:lnTo>
                  <a:lnTo>
                    <a:pt x="1390151" y="2377981"/>
                  </a:lnTo>
                  <a:lnTo>
                    <a:pt x="1308992" y="2409672"/>
                  </a:lnTo>
                  <a:lnTo>
                    <a:pt x="1260682" y="2391507"/>
                  </a:lnTo>
                  <a:lnTo>
                    <a:pt x="1210440" y="2366386"/>
                  </a:lnTo>
                  <a:lnTo>
                    <a:pt x="1185319" y="2301072"/>
                  </a:lnTo>
                  <a:lnTo>
                    <a:pt x="1192276" y="2241555"/>
                  </a:lnTo>
                  <a:lnTo>
                    <a:pt x="1230537" y="2205613"/>
                  </a:lnTo>
                  <a:lnTo>
                    <a:pt x="1279619" y="2197497"/>
                  </a:lnTo>
                  <a:lnTo>
                    <a:pt x="1339136" y="2192086"/>
                  </a:lnTo>
                  <a:lnTo>
                    <a:pt x="1414113" y="2173922"/>
                  </a:lnTo>
                  <a:lnTo>
                    <a:pt x="1526963" y="2165419"/>
                  </a:lnTo>
                  <a:lnTo>
                    <a:pt x="1617399" y="2110153"/>
                  </a:lnTo>
                  <a:lnTo>
                    <a:pt x="1687737" y="2019718"/>
                  </a:lnTo>
                  <a:lnTo>
                    <a:pt x="1753051" y="1863969"/>
                  </a:lnTo>
                  <a:lnTo>
                    <a:pt x="1793245" y="1753437"/>
                  </a:lnTo>
                  <a:lnTo>
                    <a:pt x="1830346" y="1676915"/>
                  </a:lnTo>
                  <a:lnTo>
                    <a:pt x="1899525" y="1605418"/>
                  </a:lnTo>
                  <a:lnTo>
                    <a:pt x="1989188" y="1542422"/>
                  </a:lnTo>
                  <a:lnTo>
                    <a:pt x="2054502" y="1497204"/>
                  </a:lnTo>
                  <a:lnTo>
                    <a:pt x="2084647" y="1446962"/>
                  </a:lnTo>
                  <a:lnTo>
                    <a:pt x="2100879" y="1387059"/>
                  </a:lnTo>
                  <a:lnTo>
                    <a:pt x="2074599" y="1306285"/>
                  </a:lnTo>
                  <a:lnTo>
                    <a:pt x="2074599" y="1275994"/>
                  </a:lnTo>
                  <a:lnTo>
                    <a:pt x="2148682" y="1331169"/>
                  </a:lnTo>
                  <a:lnTo>
                    <a:pt x="2245110" y="1430921"/>
                  </a:lnTo>
                  <a:lnTo>
                    <a:pt x="2308287" y="1427596"/>
                  </a:lnTo>
                  <a:lnTo>
                    <a:pt x="2304962" y="1384370"/>
                  </a:lnTo>
                  <a:lnTo>
                    <a:pt x="2218509" y="1281292"/>
                  </a:lnTo>
                  <a:lnTo>
                    <a:pt x="2099719" y="1200778"/>
                  </a:lnTo>
                  <a:lnTo>
                    <a:pt x="2115951" y="1164063"/>
                  </a:lnTo>
                  <a:lnTo>
                    <a:pt x="2099719" y="1090246"/>
                  </a:lnTo>
                  <a:lnTo>
                    <a:pt x="2074599" y="1055076"/>
                  </a:lnTo>
                  <a:lnTo>
                    <a:pt x="2044453" y="1009859"/>
                  </a:lnTo>
                  <a:lnTo>
                    <a:pt x="1999236" y="939520"/>
                  </a:lnTo>
                  <a:lnTo>
                    <a:pt x="1913825" y="874206"/>
                  </a:lnTo>
                  <a:lnTo>
                    <a:pt x="1868607" y="839037"/>
                  </a:lnTo>
                  <a:lnTo>
                    <a:pt x="1844646" y="800776"/>
                  </a:lnTo>
                  <a:lnTo>
                    <a:pt x="1820683" y="775269"/>
                  </a:lnTo>
                  <a:lnTo>
                    <a:pt x="1796722" y="716911"/>
                  </a:lnTo>
                  <a:lnTo>
                    <a:pt x="1780105" y="671693"/>
                  </a:lnTo>
                  <a:lnTo>
                    <a:pt x="1763873" y="625702"/>
                  </a:lnTo>
                  <a:lnTo>
                    <a:pt x="1708219" y="582417"/>
                  </a:lnTo>
                  <a:lnTo>
                    <a:pt x="1640201" y="545316"/>
                  </a:lnTo>
                  <a:lnTo>
                    <a:pt x="1565998" y="539906"/>
                  </a:lnTo>
                  <a:lnTo>
                    <a:pt x="1482905" y="573915"/>
                  </a:lnTo>
                  <a:lnTo>
                    <a:pt x="1455079" y="616041"/>
                  </a:lnTo>
                  <a:lnTo>
                    <a:pt x="1411407" y="648118"/>
                  </a:lnTo>
                  <a:cubicBezTo>
                    <a:pt x="1393758" y="657071"/>
                    <a:pt x="1369925" y="675623"/>
                    <a:pt x="1346479" y="685993"/>
                  </a:cubicBezTo>
                  <a:cubicBezTo>
                    <a:pt x="1323033" y="696363"/>
                    <a:pt x="1293725" y="707636"/>
                    <a:pt x="1270730" y="710341"/>
                  </a:cubicBezTo>
                  <a:cubicBezTo>
                    <a:pt x="1247735" y="713046"/>
                    <a:pt x="1217977" y="710792"/>
                    <a:pt x="1208508" y="702225"/>
                  </a:cubicBezTo>
                  <a:cubicBezTo>
                    <a:pt x="1199040" y="693658"/>
                    <a:pt x="1204450" y="672467"/>
                    <a:pt x="1213919" y="658940"/>
                  </a:cubicBezTo>
                  <a:cubicBezTo>
                    <a:pt x="1223388" y="645413"/>
                    <a:pt x="1238008" y="637748"/>
                    <a:pt x="1265319" y="621065"/>
                  </a:cubicBezTo>
                  <a:cubicBezTo>
                    <a:pt x="1292630" y="604382"/>
                    <a:pt x="1372502" y="574302"/>
                    <a:pt x="1377784" y="558843"/>
                  </a:cubicBezTo>
                  <a:lnTo>
                    <a:pt x="1421456" y="517490"/>
                  </a:lnTo>
                  <a:lnTo>
                    <a:pt x="1451601" y="487345"/>
                  </a:lnTo>
                  <a:lnTo>
                    <a:pt x="1518074" y="462224"/>
                  </a:lnTo>
                  <a:lnTo>
                    <a:pt x="1572181" y="417006"/>
                  </a:lnTo>
                  <a:lnTo>
                    <a:pt x="1572181" y="381837"/>
                  </a:lnTo>
                  <a:lnTo>
                    <a:pt x="1545515" y="365992"/>
                  </a:lnTo>
                  <a:lnTo>
                    <a:pt x="1485997" y="367924"/>
                  </a:lnTo>
                  <a:cubicBezTo>
                    <a:pt x="1476271" y="371209"/>
                    <a:pt x="1459330" y="376749"/>
                    <a:pt x="1427639" y="385702"/>
                  </a:cubicBezTo>
                  <a:lnTo>
                    <a:pt x="1295851" y="421643"/>
                  </a:lnTo>
                  <a:lnTo>
                    <a:pt x="1240585" y="457200"/>
                  </a:lnTo>
                  <a:lnTo>
                    <a:pt x="1191889" y="498938"/>
                  </a:lnTo>
                  <a:lnTo>
                    <a:pt x="1153628" y="540291"/>
                  </a:lnTo>
                  <a:cubicBezTo>
                    <a:pt x="1132472" y="582603"/>
                    <a:pt x="1122481" y="569893"/>
                    <a:pt x="1106865" y="585509"/>
                  </a:cubicBezTo>
                  <a:lnTo>
                    <a:pt x="1034594" y="612949"/>
                  </a:lnTo>
                  <a:lnTo>
                    <a:pt x="979328" y="587828"/>
                  </a:lnTo>
                  <a:lnTo>
                    <a:pt x="948797" y="566958"/>
                  </a:lnTo>
                  <a:lnTo>
                    <a:pt x="944932" y="514398"/>
                  </a:lnTo>
                  <a:cubicBezTo>
                    <a:pt x="944417" y="491338"/>
                    <a:pt x="968249" y="511564"/>
                    <a:pt x="967734" y="488504"/>
                  </a:cubicBezTo>
                  <a:lnTo>
                    <a:pt x="999425" y="482320"/>
                  </a:lnTo>
                  <a:lnTo>
                    <a:pt x="1002903" y="442513"/>
                  </a:lnTo>
                  <a:lnTo>
                    <a:pt x="971986" y="422030"/>
                  </a:lnTo>
                  <a:lnTo>
                    <a:pt x="981261" y="372175"/>
                  </a:lnTo>
                  <a:lnTo>
                    <a:pt x="1026091" y="330436"/>
                  </a:lnTo>
                  <a:lnTo>
                    <a:pt x="989377" y="316523"/>
                  </a:lnTo>
                  <a:lnTo>
                    <a:pt x="940681" y="312658"/>
                  </a:lnTo>
                  <a:lnTo>
                    <a:pt x="879618" y="346281"/>
                  </a:lnTo>
                  <a:lnTo>
                    <a:pt x="838651" y="371789"/>
                  </a:lnTo>
                  <a:lnTo>
                    <a:pt x="758264" y="381837"/>
                  </a:lnTo>
                  <a:lnTo>
                    <a:pt x="708023" y="369470"/>
                  </a:lnTo>
                  <a:lnTo>
                    <a:pt x="672853" y="396909"/>
                  </a:lnTo>
                  <a:lnTo>
                    <a:pt x="678264" y="445219"/>
                  </a:lnTo>
                  <a:lnTo>
                    <a:pt x="733144" y="492369"/>
                  </a:lnTo>
                  <a:lnTo>
                    <a:pt x="786476" y="521741"/>
                  </a:lnTo>
                  <a:lnTo>
                    <a:pt x="813530" y="562707"/>
                  </a:lnTo>
                  <a:lnTo>
                    <a:pt x="832468" y="602128"/>
                  </a:lnTo>
                  <a:lnTo>
                    <a:pt x="808506" y="648118"/>
                  </a:lnTo>
                  <a:lnTo>
                    <a:pt x="793434" y="653142"/>
                  </a:lnTo>
                  <a:lnTo>
                    <a:pt x="718071" y="673239"/>
                  </a:lnTo>
                  <a:lnTo>
                    <a:pt x="652757" y="673239"/>
                  </a:lnTo>
                  <a:lnTo>
                    <a:pt x="614109" y="662418"/>
                  </a:lnTo>
                  <a:lnTo>
                    <a:pt x="584351" y="651596"/>
                  </a:lnTo>
                  <a:lnTo>
                    <a:pt x="557297" y="633046"/>
                  </a:lnTo>
                  <a:lnTo>
                    <a:pt x="548408" y="596717"/>
                  </a:lnTo>
                  <a:cubicBezTo>
                    <a:pt x="540982" y="583946"/>
                    <a:pt x="515840" y="600231"/>
                    <a:pt x="500474" y="579661"/>
                  </a:cubicBezTo>
                  <a:cubicBezTo>
                    <a:pt x="485108" y="559091"/>
                    <a:pt x="453059" y="491577"/>
                    <a:pt x="456211" y="473295"/>
                  </a:cubicBezTo>
                  <a:cubicBezTo>
                    <a:pt x="459363" y="455013"/>
                    <a:pt x="520496" y="490474"/>
                    <a:pt x="519388" y="469970"/>
                  </a:cubicBezTo>
                  <a:lnTo>
                    <a:pt x="536013" y="426744"/>
                  </a:lnTo>
                  <a:lnTo>
                    <a:pt x="479487" y="373543"/>
                  </a:lnTo>
                  <a:lnTo>
                    <a:pt x="395774" y="360023"/>
                  </a:lnTo>
                  <a:lnTo>
                    <a:pt x="309907" y="386843"/>
                  </a:lnTo>
                  <a:cubicBezTo>
                    <a:pt x="290054" y="399626"/>
                    <a:pt x="227093" y="452699"/>
                    <a:pt x="243406" y="469970"/>
                  </a:cubicBezTo>
                  <a:cubicBezTo>
                    <a:pt x="244514" y="484933"/>
                    <a:pt x="255910" y="519756"/>
                    <a:pt x="283306" y="523172"/>
                  </a:cubicBezTo>
                  <a:cubicBezTo>
                    <a:pt x="301594" y="527051"/>
                    <a:pt x="332387" y="515322"/>
                    <a:pt x="353133" y="509871"/>
                  </a:cubicBezTo>
                  <a:cubicBezTo>
                    <a:pt x="373879" y="504420"/>
                    <a:pt x="396700" y="484372"/>
                    <a:pt x="407784" y="490468"/>
                  </a:cubicBezTo>
                  <a:lnTo>
                    <a:pt x="449561" y="469970"/>
                  </a:lnTo>
                  <a:lnTo>
                    <a:pt x="496112" y="586348"/>
                  </a:lnTo>
                  <a:lnTo>
                    <a:pt x="472836" y="609624"/>
                  </a:lnTo>
                  <a:lnTo>
                    <a:pt x="437490" y="642707"/>
                  </a:lnTo>
                  <a:lnTo>
                    <a:pt x="405413" y="696041"/>
                  </a:lnTo>
                  <a:lnTo>
                    <a:pt x="355557" y="731984"/>
                  </a:lnTo>
                  <a:lnTo>
                    <a:pt x="314205" y="769471"/>
                  </a:lnTo>
                  <a:lnTo>
                    <a:pt x="287924" y="821645"/>
                  </a:lnTo>
                  <a:lnTo>
                    <a:pt x="291016" y="864158"/>
                  </a:lnTo>
                  <a:lnTo>
                    <a:pt x="255847" y="899327"/>
                  </a:lnTo>
                  <a:lnTo>
                    <a:pt x="190533" y="954593"/>
                  </a:lnTo>
                  <a:lnTo>
                    <a:pt x="140291" y="944545"/>
                  </a:lnTo>
                  <a:lnTo>
                    <a:pt x="95073" y="899327"/>
                  </a:lnTo>
                  <a:lnTo>
                    <a:pt x="74977" y="884254"/>
                  </a:lnTo>
                  <a:lnTo>
                    <a:pt x="44831" y="849085"/>
                  </a:lnTo>
                  <a:lnTo>
                    <a:pt x="0" y="781839"/>
                  </a:lnTo>
                  <a:lnTo>
                    <a:pt x="9662" y="678263"/>
                  </a:lnTo>
                  <a:lnTo>
                    <a:pt x="9662" y="663191"/>
                  </a:lnTo>
                </a:path>
              </a:pathLst>
            </a:custGeom>
            <a:solidFill>
              <a:srgbClr val="FF99CC">
                <a:alpha val="39999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5" name="Полилиния 11"/>
            <p:cNvSpPr>
              <a:spLocks/>
            </p:cNvSpPr>
            <p:nvPr/>
          </p:nvSpPr>
          <p:spPr bwMode="auto">
            <a:xfrm>
              <a:off x="6674038" y="1882907"/>
              <a:ext cx="719616" cy="508601"/>
            </a:xfrm>
            <a:custGeom>
              <a:avLst/>
              <a:gdLst>
                <a:gd name="T0" fmla="*/ 560002 w 719616"/>
                <a:gd name="T1" fmla="*/ 59517 h 508601"/>
                <a:gd name="T2" fmla="*/ 560002 w 719616"/>
                <a:gd name="T3" fmla="*/ 121739 h 508601"/>
                <a:gd name="T4" fmla="*/ 573529 w 719616"/>
                <a:gd name="T5" fmla="*/ 183962 h 508601"/>
                <a:gd name="T6" fmla="*/ 578940 w 719616"/>
                <a:gd name="T7" fmla="*/ 229952 h 508601"/>
                <a:gd name="T8" fmla="*/ 557297 w 719616"/>
                <a:gd name="T9" fmla="*/ 265121 h 508601"/>
                <a:gd name="T10" fmla="*/ 500485 w 719616"/>
                <a:gd name="T11" fmla="*/ 267827 h 508601"/>
                <a:gd name="T12" fmla="*/ 435557 w 719616"/>
                <a:gd name="T13" fmla="*/ 273237 h 508601"/>
                <a:gd name="T14" fmla="*/ 384156 w 719616"/>
                <a:gd name="T15" fmla="*/ 297585 h 508601"/>
                <a:gd name="T16" fmla="*/ 340871 w 719616"/>
                <a:gd name="T17" fmla="*/ 321933 h 508601"/>
                <a:gd name="T18" fmla="*/ 308407 w 719616"/>
                <a:gd name="T19" fmla="*/ 335460 h 508601"/>
                <a:gd name="T20" fmla="*/ 251595 w 719616"/>
                <a:gd name="T21" fmla="*/ 343576 h 508601"/>
                <a:gd name="T22" fmla="*/ 197489 w 719616"/>
                <a:gd name="T23" fmla="*/ 348986 h 508601"/>
                <a:gd name="T24" fmla="*/ 151498 w 719616"/>
                <a:gd name="T25" fmla="*/ 348986 h 508601"/>
                <a:gd name="T26" fmla="*/ 91981 w 719616"/>
                <a:gd name="T27" fmla="*/ 359808 h 508601"/>
                <a:gd name="T28" fmla="*/ 64928 w 719616"/>
                <a:gd name="T29" fmla="*/ 373334 h 508601"/>
                <a:gd name="T30" fmla="*/ 24348 w 719616"/>
                <a:gd name="T31" fmla="*/ 408504 h 508601"/>
                <a:gd name="T32" fmla="*/ 0 w 719616"/>
                <a:gd name="T33" fmla="*/ 440968 h 508601"/>
                <a:gd name="T34" fmla="*/ 5411 w 719616"/>
                <a:gd name="T35" fmla="*/ 468021 h 508601"/>
                <a:gd name="T36" fmla="*/ 27053 w 719616"/>
                <a:gd name="T37" fmla="*/ 486958 h 508601"/>
                <a:gd name="T38" fmla="*/ 67633 w 719616"/>
                <a:gd name="T39" fmla="*/ 508601 h 508601"/>
                <a:gd name="T40" fmla="*/ 100097 w 719616"/>
                <a:gd name="T41" fmla="*/ 505895 h 508601"/>
                <a:gd name="T42" fmla="*/ 146087 w 719616"/>
                <a:gd name="T43" fmla="*/ 492369 h 508601"/>
                <a:gd name="T44" fmla="*/ 178551 w 719616"/>
                <a:gd name="T45" fmla="*/ 468021 h 508601"/>
                <a:gd name="T46" fmla="*/ 224542 w 719616"/>
                <a:gd name="T47" fmla="*/ 468021 h 508601"/>
                <a:gd name="T48" fmla="*/ 262416 w 719616"/>
                <a:gd name="T49" fmla="*/ 446378 h 508601"/>
                <a:gd name="T50" fmla="*/ 327344 w 719616"/>
                <a:gd name="T51" fmla="*/ 443673 h 508601"/>
                <a:gd name="T52" fmla="*/ 376040 w 719616"/>
                <a:gd name="T53" fmla="*/ 427441 h 508601"/>
                <a:gd name="T54" fmla="*/ 413915 w 719616"/>
                <a:gd name="T55" fmla="*/ 411209 h 508601"/>
                <a:gd name="T56" fmla="*/ 435557 w 719616"/>
                <a:gd name="T57" fmla="*/ 392272 h 508601"/>
                <a:gd name="T58" fmla="*/ 465316 w 719616"/>
                <a:gd name="T59" fmla="*/ 381450 h 508601"/>
                <a:gd name="T60" fmla="*/ 527538 w 719616"/>
                <a:gd name="T61" fmla="*/ 362513 h 508601"/>
                <a:gd name="T62" fmla="*/ 573529 w 719616"/>
                <a:gd name="T63" fmla="*/ 351692 h 508601"/>
                <a:gd name="T64" fmla="*/ 597877 w 719616"/>
                <a:gd name="T65" fmla="*/ 346281 h 508601"/>
                <a:gd name="T66" fmla="*/ 611403 w 719616"/>
                <a:gd name="T67" fmla="*/ 343576 h 508601"/>
                <a:gd name="T68" fmla="*/ 624930 w 719616"/>
                <a:gd name="T69" fmla="*/ 308407 h 508601"/>
                <a:gd name="T70" fmla="*/ 649278 w 719616"/>
                <a:gd name="T71" fmla="*/ 275943 h 508601"/>
                <a:gd name="T72" fmla="*/ 679037 w 719616"/>
                <a:gd name="T73" fmla="*/ 232657 h 508601"/>
                <a:gd name="T74" fmla="*/ 689858 w 719616"/>
                <a:gd name="T75" fmla="*/ 189372 h 508601"/>
                <a:gd name="T76" fmla="*/ 687153 w 719616"/>
                <a:gd name="T77" fmla="*/ 148792 h 508601"/>
                <a:gd name="T78" fmla="*/ 684447 w 719616"/>
                <a:gd name="T79" fmla="*/ 116329 h 508601"/>
                <a:gd name="T80" fmla="*/ 719616 w 719616"/>
                <a:gd name="T81" fmla="*/ 73043 h 508601"/>
                <a:gd name="T82" fmla="*/ 716911 w 719616"/>
                <a:gd name="T83" fmla="*/ 40579 h 508601"/>
                <a:gd name="T84" fmla="*/ 703384 w 719616"/>
                <a:gd name="T85" fmla="*/ 13526 h 508601"/>
                <a:gd name="T86" fmla="*/ 679037 w 719616"/>
                <a:gd name="T87" fmla="*/ 8115 h 508601"/>
                <a:gd name="T88" fmla="*/ 651984 w 719616"/>
                <a:gd name="T89" fmla="*/ 0 h 508601"/>
                <a:gd name="T90" fmla="*/ 605993 w 719616"/>
                <a:gd name="T91" fmla="*/ 8115 h 508601"/>
                <a:gd name="T92" fmla="*/ 560002 w 719616"/>
                <a:gd name="T93" fmla="*/ 59517 h 5086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19616"/>
                <a:gd name="T142" fmla="*/ 0 h 508601"/>
                <a:gd name="T143" fmla="*/ 719616 w 719616"/>
                <a:gd name="T144" fmla="*/ 508601 h 5086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19616" h="508601">
                  <a:moveTo>
                    <a:pt x="560002" y="59517"/>
                  </a:moveTo>
                  <a:lnTo>
                    <a:pt x="560002" y="121739"/>
                  </a:lnTo>
                  <a:lnTo>
                    <a:pt x="573529" y="183962"/>
                  </a:lnTo>
                  <a:lnTo>
                    <a:pt x="578940" y="229952"/>
                  </a:lnTo>
                  <a:lnTo>
                    <a:pt x="557297" y="265121"/>
                  </a:lnTo>
                  <a:lnTo>
                    <a:pt x="500485" y="267827"/>
                  </a:lnTo>
                  <a:lnTo>
                    <a:pt x="435557" y="273237"/>
                  </a:lnTo>
                  <a:lnTo>
                    <a:pt x="384156" y="297585"/>
                  </a:lnTo>
                  <a:lnTo>
                    <a:pt x="340871" y="321933"/>
                  </a:lnTo>
                  <a:lnTo>
                    <a:pt x="308407" y="335460"/>
                  </a:lnTo>
                  <a:lnTo>
                    <a:pt x="251595" y="343576"/>
                  </a:lnTo>
                  <a:lnTo>
                    <a:pt x="197489" y="348986"/>
                  </a:lnTo>
                  <a:lnTo>
                    <a:pt x="151498" y="348986"/>
                  </a:lnTo>
                  <a:lnTo>
                    <a:pt x="91981" y="359808"/>
                  </a:lnTo>
                  <a:lnTo>
                    <a:pt x="64928" y="373334"/>
                  </a:lnTo>
                  <a:lnTo>
                    <a:pt x="24348" y="408504"/>
                  </a:lnTo>
                  <a:lnTo>
                    <a:pt x="0" y="440968"/>
                  </a:lnTo>
                  <a:lnTo>
                    <a:pt x="5411" y="468021"/>
                  </a:lnTo>
                  <a:lnTo>
                    <a:pt x="27053" y="486958"/>
                  </a:lnTo>
                  <a:lnTo>
                    <a:pt x="67633" y="508601"/>
                  </a:lnTo>
                  <a:lnTo>
                    <a:pt x="100097" y="505895"/>
                  </a:lnTo>
                  <a:lnTo>
                    <a:pt x="146087" y="492369"/>
                  </a:lnTo>
                  <a:lnTo>
                    <a:pt x="178551" y="468021"/>
                  </a:lnTo>
                  <a:lnTo>
                    <a:pt x="224542" y="468021"/>
                  </a:lnTo>
                  <a:lnTo>
                    <a:pt x="262416" y="446378"/>
                  </a:lnTo>
                  <a:lnTo>
                    <a:pt x="327344" y="443673"/>
                  </a:lnTo>
                  <a:lnTo>
                    <a:pt x="376040" y="427441"/>
                  </a:lnTo>
                  <a:lnTo>
                    <a:pt x="413915" y="411209"/>
                  </a:lnTo>
                  <a:lnTo>
                    <a:pt x="435557" y="392272"/>
                  </a:lnTo>
                  <a:lnTo>
                    <a:pt x="465316" y="381450"/>
                  </a:lnTo>
                  <a:lnTo>
                    <a:pt x="527538" y="362513"/>
                  </a:lnTo>
                  <a:lnTo>
                    <a:pt x="573529" y="351692"/>
                  </a:lnTo>
                  <a:cubicBezTo>
                    <a:pt x="581645" y="349888"/>
                    <a:pt x="589811" y="348297"/>
                    <a:pt x="597877" y="346281"/>
                  </a:cubicBezTo>
                  <a:cubicBezTo>
                    <a:pt x="610978" y="343006"/>
                    <a:pt x="601071" y="343576"/>
                    <a:pt x="611403" y="343576"/>
                  </a:cubicBezTo>
                  <a:lnTo>
                    <a:pt x="624930" y="308407"/>
                  </a:lnTo>
                  <a:lnTo>
                    <a:pt x="649278" y="275943"/>
                  </a:lnTo>
                  <a:lnTo>
                    <a:pt x="679037" y="232657"/>
                  </a:lnTo>
                  <a:lnTo>
                    <a:pt x="689858" y="189372"/>
                  </a:lnTo>
                  <a:lnTo>
                    <a:pt x="687153" y="148792"/>
                  </a:lnTo>
                  <a:lnTo>
                    <a:pt x="684447" y="116329"/>
                  </a:lnTo>
                  <a:lnTo>
                    <a:pt x="719616" y="73043"/>
                  </a:lnTo>
                  <a:lnTo>
                    <a:pt x="716911" y="40579"/>
                  </a:lnTo>
                  <a:lnTo>
                    <a:pt x="703384" y="13526"/>
                  </a:lnTo>
                  <a:lnTo>
                    <a:pt x="679037" y="8115"/>
                  </a:lnTo>
                  <a:lnTo>
                    <a:pt x="651984" y="0"/>
                  </a:lnTo>
                  <a:lnTo>
                    <a:pt x="605993" y="8115"/>
                  </a:lnTo>
                  <a:lnTo>
                    <a:pt x="560002" y="59517"/>
                  </a:lnTo>
                  <a:close/>
                </a:path>
              </a:pathLst>
            </a:custGeom>
            <a:solidFill>
              <a:srgbClr val="FF99CC">
                <a:alpha val="39999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6" name="Полилиния 12"/>
            <p:cNvSpPr>
              <a:spLocks/>
            </p:cNvSpPr>
            <p:nvPr/>
          </p:nvSpPr>
          <p:spPr bwMode="auto">
            <a:xfrm>
              <a:off x="5689299" y="2348222"/>
              <a:ext cx="1211986" cy="1271503"/>
            </a:xfrm>
            <a:custGeom>
              <a:avLst/>
              <a:gdLst>
                <a:gd name="T0" fmla="*/ 129856 w 1211986"/>
                <a:gd name="T1" fmla="*/ 56812 h 1271503"/>
                <a:gd name="T2" fmla="*/ 143383 w 1211986"/>
                <a:gd name="T3" fmla="*/ 143383 h 1271503"/>
                <a:gd name="T4" fmla="*/ 110919 w 1211986"/>
                <a:gd name="T5" fmla="*/ 219132 h 1271503"/>
                <a:gd name="T6" fmla="*/ 40580 w 1211986"/>
                <a:gd name="T7" fmla="*/ 297586 h 1271503"/>
                <a:gd name="T8" fmla="*/ 5411 w 1211986"/>
                <a:gd name="T9" fmla="*/ 378746 h 1271503"/>
                <a:gd name="T10" fmla="*/ 8116 w 1211986"/>
                <a:gd name="T11" fmla="*/ 470727 h 1271503"/>
                <a:gd name="T12" fmla="*/ 54107 w 1211986"/>
                <a:gd name="T13" fmla="*/ 546476 h 1271503"/>
                <a:gd name="T14" fmla="*/ 75750 w 1211986"/>
                <a:gd name="T15" fmla="*/ 576235 h 1271503"/>
                <a:gd name="T16" fmla="*/ 108213 w 1211986"/>
                <a:gd name="T17" fmla="*/ 627636 h 1271503"/>
                <a:gd name="T18" fmla="*/ 113624 w 1211986"/>
                <a:gd name="T19" fmla="*/ 697974 h 1271503"/>
                <a:gd name="T20" fmla="*/ 129856 w 1211986"/>
                <a:gd name="T21" fmla="*/ 792661 h 1271503"/>
                <a:gd name="T22" fmla="*/ 219132 w 1211986"/>
                <a:gd name="T23" fmla="*/ 873821 h 1271503"/>
                <a:gd name="T24" fmla="*/ 376041 w 1211986"/>
                <a:gd name="T25" fmla="*/ 936043 h 1271503"/>
                <a:gd name="T26" fmla="*/ 541065 w 1211986"/>
                <a:gd name="T27" fmla="*/ 1052372 h 1271503"/>
                <a:gd name="T28" fmla="*/ 662805 w 1211986"/>
                <a:gd name="T29" fmla="*/ 1163290 h 1271503"/>
                <a:gd name="T30" fmla="*/ 825125 w 1211986"/>
                <a:gd name="T31" fmla="*/ 1244450 h 1271503"/>
                <a:gd name="T32" fmla="*/ 979328 w 1211986"/>
                <a:gd name="T33" fmla="*/ 1271503 h 1271503"/>
                <a:gd name="T34" fmla="*/ 1133532 w 1211986"/>
                <a:gd name="T35" fmla="*/ 1255271 h 1271503"/>
                <a:gd name="T36" fmla="*/ 1206576 w 1211986"/>
                <a:gd name="T37" fmla="*/ 1214692 h 1271503"/>
                <a:gd name="T38" fmla="*/ 1195754 w 1211986"/>
                <a:gd name="T39" fmla="*/ 1138942 h 1271503"/>
                <a:gd name="T40" fmla="*/ 1098363 w 1211986"/>
                <a:gd name="T41" fmla="*/ 1092952 h 1271503"/>
                <a:gd name="T42" fmla="*/ 973918 w 1211986"/>
                <a:gd name="T43" fmla="*/ 1041551 h 1271503"/>
                <a:gd name="T44" fmla="*/ 871115 w 1211986"/>
                <a:gd name="T45" fmla="*/ 1009087 h 1271503"/>
                <a:gd name="T46" fmla="*/ 792661 w 1211986"/>
                <a:gd name="T47" fmla="*/ 979329 h 1271503"/>
                <a:gd name="T48" fmla="*/ 706090 w 1211986"/>
                <a:gd name="T49" fmla="*/ 984739 h 1271503"/>
                <a:gd name="T50" fmla="*/ 624931 w 1211986"/>
                <a:gd name="T51" fmla="*/ 971212 h 1271503"/>
                <a:gd name="T52" fmla="*/ 565413 w 1211986"/>
                <a:gd name="T53" fmla="*/ 922516 h 1271503"/>
                <a:gd name="T54" fmla="*/ 500486 w 1211986"/>
                <a:gd name="T55" fmla="*/ 784545 h 1271503"/>
                <a:gd name="T56" fmla="*/ 386862 w 1211986"/>
                <a:gd name="T57" fmla="*/ 660100 h 1271503"/>
                <a:gd name="T58" fmla="*/ 365219 w 1211986"/>
                <a:gd name="T59" fmla="*/ 554592 h 1271503"/>
                <a:gd name="T60" fmla="*/ 370630 w 1211986"/>
                <a:gd name="T61" fmla="*/ 481548 h 1271503"/>
                <a:gd name="T62" fmla="*/ 324639 w 1211986"/>
                <a:gd name="T63" fmla="*/ 408505 h 1271503"/>
                <a:gd name="T64" fmla="*/ 246185 w 1211986"/>
                <a:gd name="T65" fmla="*/ 376041 h 1271503"/>
                <a:gd name="T66" fmla="*/ 208310 w 1211986"/>
                <a:gd name="T67" fmla="*/ 332756 h 1271503"/>
                <a:gd name="T68" fmla="*/ 216426 w 1211986"/>
                <a:gd name="T69" fmla="*/ 208311 h 1271503"/>
                <a:gd name="T70" fmla="*/ 246185 w 1211986"/>
                <a:gd name="T71" fmla="*/ 127151 h 1271503"/>
                <a:gd name="T72" fmla="*/ 216426 w 1211986"/>
                <a:gd name="T73" fmla="*/ 54107 h 1271503"/>
                <a:gd name="T74" fmla="*/ 165026 w 1211986"/>
                <a:gd name="T75" fmla="*/ 16232 h 127150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211986"/>
                <a:gd name="T115" fmla="*/ 0 h 1271503"/>
                <a:gd name="T116" fmla="*/ 1211986 w 1211986"/>
                <a:gd name="T117" fmla="*/ 1271503 h 127150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211986" h="1271503">
                  <a:moveTo>
                    <a:pt x="102803" y="0"/>
                  </a:moveTo>
                  <a:lnTo>
                    <a:pt x="129856" y="56812"/>
                  </a:lnTo>
                  <a:lnTo>
                    <a:pt x="146088" y="102803"/>
                  </a:lnTo>
                  <a:lnTo>
                    <a:pt x="143383" y="143383"/>
                  </a:lnTo>
                  <a:lnTo>
                    <a:pt x="132561" y="183963"/>
                  </a:lnTo>
                  <a:lnTo>
                    <a:pt x="110919" y="219132"/>
                  </a:lnTo>
                  <a:lnTo>
                    <a:pt x="56812" y="267828"/>
                  </a:lnTo>
                  <a:lnTo>
                    <a:pt x="40580" y="297586"/>
                  </a:lnTo>
                  <a:lnTo>
                    <a:pt x="27054" y="330050"/>
                  </a:lnTo>
                  <a:lnTo>
                    <a:pt x="5411" y="378746"/>
                  </a:lnTo>
                  <a:lnTo>
                    <a:pt x="0" y="427442"/>
                  </a:lnTo>
                  <a:lnTo>
                    <a:pt x="8116" y="470727"/>
                  </a:lnTo>
                  <a:lnTo>
                    <a:pt x="32464" y="503191"/>
                  </a:lnTo>
                  <a:lnTo>
                    <a:pt x="54107" y="546476"/>
                  </a:lnTo>
                  <a:lnTo>
                    <a:pt x="64928" y="562708"/>
                  </a:lnTo>
                  <a:lnTo>
                    <a:pt x="75750" y="576235"/>
                  </a:lnTo>
                  <a:lnTo>
                    <a:pt x="91981" y="597877"/>
                  </a:lnTo>
                  <a:lnTo>
                    <a:pt x="108213" y="627636"/>
                  </a:lnTo>
                  <a:lnTo>
                    <a:pt x="116329" y="668216"/>
                  </a:lnTo>
                  <a:lnTo>
                    <a:pt x="113624" y="697974"/>
                  </a:lnTo>
                  <a:lnTo>
                    <a:pt x="116329" y="754786"/>
                  </a:lnTo>
                  <a:lnTo>
                    <a:pt x="129856" y="792661"/>
                  </a:lnTo>
                  <a:lnTo>
                    <a:pt x="162319" y="841356"/>
                  </a:lnTo>
                  <a:lnTo>
                    <a:pt x="219132" y="873821"/>
                  </a:lnTo>
                  <a:lnTo>
                    <a:pt x="321934" y="906285"/>
                  </a:lnTo>
                  <a:lnTo>
                    <a:pt x="376041" y="936043"/>
                  </a:lnTo>
                  <a:lnTo>
                    <a:pt x="465317" y="984739"/>
                  </a:lnTo>
                  <a:lnTo>
                    <a:pt x="541065" y="1052372"/>
                  </a:lnTo>
                  <a:lnTo>
                    <a:pt x="614109" y="1125416"/>
                  </a:lnTo>
                  <a:lnTo>
                    <a:pt x="662805" y="1163290"/>
                  </a:lnTo>
                  <a:lnTo>
                    <a:pt x="741260" y="1217397"/>
                  </a:lnTo>
                  <a:lnTo>
                    <a:pt x="825125" y="1244450"/>
                  </a:lnTo>
                  <a:lnTo>
                    <a:pt x="898168" y="1260682"/>
                  </a:lnTo>
                  <a:lnTo>
                    <a:pt x="979328" y="1271503"/>
                  </a:lnTo>
                  <a:lnTo>
                    <a:pt x="1065899" y="1271503"/>
                  </a:lnTo>
                  <a:lnTo>
                    <a:pt x="1133532" y="1255271"/>
                  </a:lnTo>
                  <a:lnTo>
                    <a:pt x="1184933" y="1239040"/>
                  </a:lnTo>
                  <a:lnTo>
                    <a:pt x="1206576" y="1214692"/>
                  </a:lnTo>
                  <a:lnTo>
                    <a:pt x="1211986" y="1174112"/>
                  </a:lnTo>
                  <a:lnTo>
                    <a:pt x="1195754" y="1138942"/>
                  </a:lnTo>
                  <a:lnTo>
                    <a:pt x="1130826" y="1103773"/>
                  </a:lnTo>
                  <a:lnTo>
                    <a:pt x="1098363" y="1092952"/>
                  </a:lnTo>
                  <a:lnTo>
                    <a:pt x="1041551" y="1082131"/>
                  </a:lnTo>
                  <a:lnTo>
                    <a:pt x="973918" y="1041551"/>
                  </a:lnTo>
                  <a:lnTo>
                    <a:pt x="908990" y="1017203"/>
                  </a:lnTo>
                  <a:lnTo>
                    <a:pt x="871115" y="1009087"/>
                  </a:lnTo>
                  <a:lnTo>
                    <a:pt x="844062" y="992855"/>
                  </a:lnTo>
                  <a:lnTo>
                    <a:pt x="792661" y="979329"/>
                  </a:lnTo>
                  <a:lnTo>
                    <a:pt x="752081" y="984739"/>
                  </a:lnTo>
                  <a:lnTo>
                    <a:pt x="706090" y="984739"/>
                  </a:lnTo>
                  <a:lnTo>
                    <a:pt x="643868" y="982034"/>
                  </a:lnTo>
                  <a:lnTo>
                    <a:pt x="624931" y="971212"/>
                  </a:lnTo>
                  <a:cubicBezTo>
                    <a:pt x="622226" y="963998"/>
                    <a:pt x="600841" y="962093"/>
                    <a:pt x="597878" y="954981"/>
                  </a:cubicBezTo>
                  <a:cubicBezTo>
                    <a:pt x="587958" y="946865"/>
                    <a:pt x="578038" y="936493"/>
                    <a:pt x="565413" y="922516"/>
                  </a:cubicBezTo>
                  <a:lnTo>
                    <a:pt x="541065" y="865705"/>
                  </a:lnTo>
                  <a:lnTo>
                    <a:pt x="500486" y="784545"/>
                  </a:lnTo>
                  <a:lnTo>
                    <a:pt x="446379" y="725028"/>
                  </a:lnTo>
                  <a:lnTo>
                    <a:pt x="386862" y="660100"/>
                  </a:lnTo>
                  <a:lnTo>
                    <a:pt x="367925" y="605993"/>
                  </a:lnTo>
                  <a:lnTo>
                    <a:pt x="365219" y="554592"/>
                  </a:lnTo>
                  <a:lnTo>
                    <a:pt x="365219" y="522128"/>
                  </a:lnTo>
                  <a:lnTo>
                    <a:pt x="370630" y="481548"/>
                  </a:lnTo>
                  <a:lnTo>
                    <a:pt x="357103" y="435558"/>
                  </a:lnTo>
                  <a:lnTo>
                    <a:pt x="324639" y="408505"/>
                  </a:lnTo>
                  <a:lnTo>
                    <a:pt x="292176" y="394978"/>
                  </a:lnTo>
                  <a:lnTo>
                    <a:pt x="246185" y="376041"/>
                  </a:lnTo>
                  <a:lnTo>
                    <a:pt x="216426" y="354398"/>
                  </a:lnTo>
                  <a:lnTo>
                    <a:pt x="208310" y="332756"/>
                  </a:lnTo>
                  <a:lnTo>
                    <a:pt x="197489" y="302997"/>
                  </a:lnTo>
                  <a:lnTo>
                    <a:pt x="216426" y="208311"/>
                  </a:lnTo>
                  <a:lnTo>
                    <a:pt x="240774" y="156909"/>
                  </a:lnTo>
                  <a:lnTo>
                    <a:pt x="246185" y="127151"/>
                  </a:lnTo>
                  <a:lnTo>
                    <a:pt x="232658" y="89276"/>
                  </a:lnTo>
                  <a:lnTo>
                    <a:pt x="216426" y="54107"/>
                  </a:lnTo>
                  <a:lnTo>
                    <a:pt x="202900" y="37875"/>
                  </a:lnTo>
                  <a:lnTo>
                    <a:pt x="165026" y="16232"/>
                  </a:lnTo>
                  <a:lnTo>
                    <a:pt x="102803" y="0"/>
                  </a:lnTo>
                  <a:close/>
                </a:path>
              </a:pathLst>
            </a:custGeom>
            <a:solidFill>
              <a:srgbClr val="FF99CC">
                <a:alpha val="39999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0507" name="Полилиния 13"/>
            <p:cNvSpPr>
              <a:spLocks/>
            </p:cNvSpPr>
            <p:nvPr/>
          </p:nvSpPr>
          <p:spPr bwMode="auto">
            <a:xfrm>
              <a:off x="6617226" y="3057018"/>
              <a:ext cx="367924" cy="227247"/>
            </a:xfrm>
            <a:custGeom>
              <a:avLst/>
              <a:gdLst>
                <a:gd name="T0" fmla="*/ 21643 w 367924"/>
                <a:gd name="T1" fmla="*/ 137971 h 227247"/>
                <a:gd name="T2" fmla="*/ 110918 w 367924"/>
                <a:gd name="T3" fmla="*/ 116329 h 227247"/>
                <a:gd name="T4" fmla="*/ 162320 w 367924"/>
                <a:gd name="T5" fmla="*/ 75749 h 227247"/>
                <a:gd name="T6" fmla="*/ 224542 w 367924"/>
                <a:gd name="T7" fmla="*/ 29758 h 227247"/>
                <a:gd name="T8" fmla="*/ 284059 w 367924"/>
                <a:gd name="T9" fmla="*/ 5410 h 227247"/>
                <a:gd name="T10" fmla="*/ 321934 w 367924"/>
                <a:gd name="T11" fmla="*/ 0 h 227247"/>
                <a:gd name="T12" fmla="*/ 351692 w 367924"/>
                <a:gd name="T13" fmla="*/ 16232 h 227247"/>
                <a:gd name="T14" fmla="*/ 367924 w 367924"/>
                <a:gd name="T15" fmla="*/ 37874 h 227247"/>
                <a:gd name="T16" fmla="*/ 354398 w 367924"/>
                <a:gd name="T17" fmla="*/ 64928 h 227247"/>
                <a:gd name="T18" fmla="*/ 332755 w 367924"/>
                <a:gd name="T19" fmla="*/ 94686 h 227247"/>
                <a:gd name="T20" fmla="*/ 321934 w 367924"/>
                <a:gd name="T21" fmla="*/ 116329 h 227247"/>
                <a:gd name="T22" fmla="*/ 319228 w 367924"/>
                <a:gd name="T23" fmla="*/ 140677 h 227247"/>
                <a:gd name="T24" fmla="*/ 327344 w 367924"/>
                <a:gd name="T25" fmla="*/ 170435 h 227247"/>
                <a:gd name="T26" fmla="*/ 321934 w 367924"/>
                <a:gd name="T27" fmla="*/ 194783 h 227247"/>
                <a:gd name="T28" fmla="*/ 305702 w 367924"/>
                <a:gd name="T29" fmla="*/ 205604 h 227247"/>
                <a:gd name="T30" fmla="*/ 270533 w 367924"/>
                <a:gd name="T31" fmla="*/ 221836 h 227247"/>
                <a:gd name="T32" fmla="*/ 221837 w 367924"/>
                <a:gd name="T33" fmla="*/ 213720 h 227247"/>
                <a:gd name="T34" fmla="*/ 156909 w 367924"/>
                <a:gd name="T35" fmla="*/ 219131 h 227247"/>
                <a:gd name="T36" fmla="*/ 127150 w 367924"/>
                <a:gd name="T37" fmla="*/ 219131 h 227247"/>
                <a:gd name="T38" fmla="*/ 64928 w 367924"/>
                <a:gd name="T39" fmla="*/ 227247 h 227247"/>
                <a:gd name="T40" fmla="*/ 18937 w 367924"/>
                <a:gd name="T41" fmla="*/ 202899 h 227247"/>
                <a:gd name="T42" fmla="*/ 0 w 367924"/>
                <a:gd name="T43" fmla="*/ 173141 h 227247"/>
                <a:gd name="T44" fmla="*/ 21643 w 367924"/>
                <a:gd name="T45" fmla="*/ 137971 h 22724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67924"/>
                <a:gd name="T70" fmla="*/ 0 h 227247"/>
                <a:gd name="T71" fmla="*/ 367924 w 367924"/>
                <a:gd name="T72" fmla="*/ 227247 h 227247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67924" h="227247">
                  <a:moveTo>
                    <a:pt x="21643" y="137971"/>
                  </a:moveTo>
                  <a:lnTo>
                    <a:pt x="110918" y="116329"/>
                  </a:lnTo>
                  <a:lnTo>
                    <a:pt x="162320" y="75749"/>
                  </a:lnTo>
                  <a:lnTo>
                    <a:pt x="224542" y="29758"/>
                  </a:lnTo>
                  <a:lnTo>
                    <a:pt x="284059" y="5410"/>
                  </a:lnTo>
                  <a:lnTo>
                    <a:pt x="321934" y="0"/>
                  </a:lnTo>
                  <a:lnTo>
                    <a:pt x="351692" y="16232"/>
                  </a:lnTo>
                  <a:lnTo>
                    <a:pt x="367924" y="37874"/>
                  </a:lnTo>
                  <a:lnTo>
                    <a:pt x="354398" y="64928"/>
                  </a:lnTo>
                  <a:lnTo>
                    <a:pt x="332755" y="94686"/>
                  </a:lnTo>
                  <a:lnTo>
                    <a:pt x="321934" y="116329"/>
                  </a:lnTo>
                  <a:lnTo>
                    <a:pt x="319228" y="140677"/>
                  </a:lnTo>
                  <a:lnTo>
                    <a:pt x="327344" y="170435"/>
                  </a:lnTo>
                  <a:lnTo>
                    <a:pt x="321934" y="194783"/>
                  </a:lnTo>
                  <a:lnTo>
                    <a:pt x="305702" y="205604"/>
                  </a:lnTo>
                  <a:lnTo>
                    <a:pt x="270533" y="221836"/>
                  </a:lnTo>
                  <a:lnTo>
                    <a:pt x="221837" y="213720"/>
                  </a:lnTo>
                  <a:lnTo>
                    <a:pt x="156909" y="219131"/>
                  </a:lnTo>
                  <a:lnTo>
                    <a:pt x="127150" y="219131"/>
                  </a:lnTo>
                  <a:lnTo>
                    <a:pt x="64928" y="227247"/>
                  </a:lnTo>
                  <a:lnTo>
                    <a:pt x="18937" y="202899"/>
                  </a:lnTo>
                  <a:lnTo>
                    <a:pt x="0" y="173141"/>
                  </a:lnTo>
                  <a:lnTo>
                    <a:pt x="21643" y="137971"/>
                  </a:lnTo>
                  <a:close/>
                </a:path>
              </a:pathLst>
            </a:custGeom>
            <a:solidFill>
              <a:srgbClr val="FF99CC">
                <a:alpha val="39999"/>
              </a:srgb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" name="Полилиния 15"/>
          <p:cNvSpPr>
            <a:spLocks/>
          </p:cNvSpPr>
          <p:nvPr/>
        </p:nvSpPr>
        <p:spPr bwMode="auto">
          <a:xfrm>
            <a:off x="1633538" y="3641725"/>
            <a:ext cx="2786062" cy="590550"/>
          </a:xfrm>
          <a:custGeom>
            <a:avLst/>
            <a:gdLst>
              <a:gd name="T0" fmla="*/ 0 w 2784922"/>
              <a:gd name="T1" fmla="*/ 0 h 591057"/>
              <a:gd name="T2" fmla="*/ 132658 w 2784922"/>
              <a:gd name="T3" fmla="*/ 130990 h 591057"/>
              <a:gd name="T4" fmla="*/ 307214 w 2784922"/>
              <a:gd name="T5" fmla="*/ 237850 h 591057"/>
              <a:gd name="T6" fmla="*/ 527151 w 2784922"/>
              <a:gd name="T7" fmla="*/ 348158 h 591057"/>
              <a:gd name="T8" fmla="*/ 747088 w 2784922"/>
              <a:gd name="T9" fmla="*/ 444676 h 591057"/>
              <a:gd name="T10" fmla="*/ 960042 w 2784922"/>
              <a:gd name="T11" fmla="*/ 523959 h 591057"/>
              <a:gd name="T12" fmla="*/ 1145069 w 2784922"/>
              <a:gd name="T13" fmla="*/ 572218 h 591057"/>
              <a:gd name="T14" fmla="*/ 1312640 w 2784922"/>
              <a:gd name="T15" fmla="*/ 586006 h 591057"/>
              <a:gd name="T16" fmla="*/ 1466246 w 2784922"/>
              <a:gd name="T17" fmla="*/ 582560 h 591057"/>
              <a:gd name="T18" fmla="*/ 1626834 w 2784922"/>
              <a:gd name="T19" fmla="*/ 554983 h 591057"/>
              <a:gd name="T20" fmla="*/ 1825825 w 2784922"/>
              <a:gd name="T21" fmla="*/ 517064 h 591057"/>
              <a:gd name="T22" fmla="*/ 2052744 w 2784922"/>
              <a:gd name="T23" fmla="*/ 475700 h 591057"/>
              <a:gd name="T24" fmla="*/ 2216825 w 2784922"/>
              <a:gd name="T25" fmla="*/ 403311 h 591057"/>
              <a:gd name="T26" fmla="*/ 2405342 w 2784922"/>
              <a:gd name="T27" fmla="*/ 310240 h 591057"/>
              <a:gd name="T28" fmla="*/ 2569421 w 2784922"/>
              <a:gd name="T29" fmla="*/ 220614 h 591057"/>
              <a:gd name="T30" fmla="*/ 2702082 w 2784922"/>
              <a:gd name="T31" fmla="*/ 117202 h 591057"/>
              <a:gd name="T32" fmla="*/ 2796340 w 2784922"/>
              <a:gd name="T33" fmla="*/ 17234 h 591057"/>
              <a:gd name="T34" fmla="*/ 2653206 w 2784922"/>
              <a:gd name="T35" fmla="*/ 31022 h 591057"/>
              <a:gd name="T36" fmla="*/ 2513565 w 2784922"/>
              <a:gd name="T37" fmla="*/ 62049 h 591057"/>
              <a:gd name="T38" fmla="*/ 2269191 w 2784922"/>
              <a:gd name="T39" fmla="*/ 62049 h 591057"/>
              <a:gd name="T40" fmla="*/ 1923575 w 2784922"/>
              <a:gd name="T41" fmla="*/ 62049 h 591057"/>
              <a:gd name="T42" fmla="*/ 1591924 w 2784922"/>
              <a:gd name="T43" fmla="*/ 75838 h 591057"/>
              <a:gd name="T44" fmla="*/ 1309149 w 2784922"/>
              <a:gd name="T45" fmla="*/ 65496 h 591057"/>
              <a:gd name="T46" fmla="*/ 1026372 w 2784922"/>
              <a:gd name="T47" fmla="*/ 65496 h 591057"/>
              <a:gd name="T48" fmla="*/ 771526 w 2784922"/>
              <a:gd name="T49" fmla="*/ 58601 h 591057"/>
              <a:gd name="T50" fmla="*/ 488749 w 2784922"/>
              <a:gd name="T51" fmla="*/ 41362 h 591057"/>
              <a:gd name="T52" fmla="*/ 157096 w 2784922"/>
              <a:gd name="T53" fmla="*/ 17234 h 591057"/>
              <a:gd name="T54" fmla="*/ 0 w 2784922"/>
              <a:gd name="T55" fmla="*/ 0 h 59105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784922"/>
              <a:gd name="T85" fmla="*/ 0 h 591057"/>
              <a:gd name="T86" fmla="*/ 2784922 w 2784922"/>
              <a:gd name="T87" fmla="*/ 591057 h 59105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784922" h="591057">
                <a:moveTo>
                  <a:pt x="0" y="0"/>
                </a:moveTo>
                <a:lnTo>
                  <a:pt x="132118" y="132119"/>
                </a:lnTo>
                <a:lnTo>
                  <a:pt x="305959" y="239900"/>
                </a:lnTo>
                <a:lnTo>
                  <a:pt x="524998" y="351158"/>
                </a:lnTo>
                <a:lnTo>
                  <a:pt x="744036" y="448508"/>
                </a:lnTo>
                <a:lnTo>
                  <a:pt x="956122" y="528475"/>
                </a:lnTo>
                <a:lnTo>
                  <a:pt x="1140392" y="577150"/>
                </a:lnTo>
                <a:lnTo>
                  <a:pt x="1307279" y="591057"/>
                </a:lnTo>
                <a:lnTo>
                  <a:pt x="1460258" y="587581"/>
                </a:lnTo>
                <a:lnTo>
                  <a:pt x="1620191" y="559766"/>
                </a:lnTo>
                <a:lnTo>
                  <a:pt x="1818369" y="521521"/>
                </a:lnTo>
                <a:lnTo>
                  <a:pt x="2044362" y="479800"/>
                </a:lnTo>
                <a:lnTo>
                  <a:pt x="2207772" y="406787"/>
                </a:lnTo>
                <a:lnTo>
                  <a:pt x="2395519" y="312913"/>
                </a:lnTo>
                <a:lnTo>
                  <a:pt x="2558929" y="222516"/>
                </a:lnTo>
                <a:lnTo>
                  <a:pt x="2691048" y="118212"/>
                </a:lnTo>
                <a:lnTo>
                  <a:pt x="2784922" y="17384"/>
                </a:lnTo>
                <a:lnTo>
                  <a:pt x="2642372" y="31292"/>
                </a:lnTo>
                <a:lnTo>
                  <a:pt x="2503300" y="62583"/>
                </a:lnTo>
                <a:lnTo>
                  <a:pt x="2259924" y="62583"/>
                </a:lnTo>
                <a:lnTo>
                  <a:pt x="1915720" y="62583"/>
                </a:lnTo>
                <a:lnTo>
                  <a:pt x="1585423" y="76490"/>
                </a:lnTo>
                <a:lnTo>
                  <a:pt x="1303802" y="66060"/>
                </a:lnTo>
                <a:lnTo>
                  <a:pt x="1022181" y="66060"/>
                </a:lnTo>
                <a:lnTo>
                  <a:pt x="768374" y="59106"/>
                </a:lnTo>
                <a:lnTo>
                  <a:pt x="486753" y="41722"/>
                </a:lnTo>
                <a:lnTo>
                  <a:pt x="156456" y="17384"/>
                </a:lnTo>
                <a:lnTo>
                  <a:pt x="0" y="0"/>
                </a:lnTo>
                <a:close/>
              </a:path>
            </a:pathLst>
          </a:custGeom>
          <a:solidFill>
            <a:srgbClr val="FF99CC">
              <a:alpha val="39999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 bwMode="auto">
          <a:xfrm rot="5400000">
            <a:off x="4077494" y="4771231"/>
            <a:ext cx="434975" cy="233363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" name="Штриховая стрелка вправо 17"/>
          <p:cNvSpPr/>
          <p:nvPr/>
        </p:nvSpPr>
        <p:spPr bwMode="auto">
          <a:xfrm rot="14429298">
            <a:off x="3278981" y="4369595"/>
            <a:ext cx="434975" cy="233362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" name="Штриховая стрелка вправо 19"/>
          <p:cNvSpPr/>
          <p:nvPr/>
        </p:nvSpPr>
        <p:spPr bwMode="auto">
          <a:xfrm rot="5400000">
            <a:off x="4591844" y="4791869"/>
            <a:ext cx="434975" cy="233363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" name="Штриховая стрелка вправо 20"/>
          <p:cNvSpPr/>
          <p:nvPr/>
        </p:nvSpPr>
        <p:spPr bwMode="auto">
          <a:xfrm rot="14429298">
            <a:off x="3720306" y="4148932"/>
            <a:ext cx="434975" cy="233362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494" name="Полилиния 22"/>
          <p:cNvSpPr>
            <a:spLocks/>
          </p:cNvSpPr>
          <p:nvPr/>
        </p:nvSpPr>
        <p:spPr bwMode="auto">
          <a:xfrm>
            <a:off x="1625600" y="3638550"/>
            <a:ext cx="2786063" cy="604838"/>
          </a:xfrm>
          <a:custGeom>
            <a:avLst/>
            <a:gdLst>
              <a:gd name="T0" fmla="*/ 0 w 2786158"/>
              <a:gd name="T1" fmla="*/ 0 h 604486"/>
              <a:gd name="T2" fmla="*/ 138040 w 2786158"/>
              <a:gd name="T3" fmla="*/ 144890 h 604486"/>
              <a:gd name="T4" fmla="*/ 365050 w 2786158"/>
              <a:gd name="T5" fmla="*/ 265120 h 604486"/>
              <a:gd name="T6" fmla="*/ 598189 w 2786158"/>
              <a:gd name="T7" fmla="*/ 391513 h 604486"/>
              <a:gd name="T8" fmla="*/ 748495 w 2786158"/>
              <a:gd name="T9" fmla="*/ 453169 h 604486"/>
              <a:gd name="T10" fmla="*/ 987771 w 2786158"/>
              <a:gd name="T11" fmla="*/ 545652 h 604486"/>
              <a:gd name="T12" fmla="*/ 1165693 w 2786158"/>
              <a:gd name="T13" fmla="*/ 579563 h 604486"/>
              <a:gd name="T14" fmla="*/ 1383498 w 2786158"/>
              <a:gd name="T15" fmla="*/ 607307 h 604486"/>
              <a:gd name="T16" fmla="*/ 1552215 w 2786158"/>
              <a:gd name="T17" fmla="*/ 582646 h 604486"/>
              <a:gd name="T18" fmla="*/ 1727069 w 2786158"/>
              <a:gd name="T19" fmla="*/ 551818 h 604486"/>
              <a:gd name="T20" fmla="*/ 1932599 w 2786158"/>
              <a:gd name="T21" fmla="*/ 505575 h 604486"/>
              <a:gd name="T22" fmla="*/ 2144263 w 2786158"/>
              <a:gd name="T23" fmla="*/ 440837 h 604486"/>
              <a:gd name="T24" fmla="*/ 2331387 w 2786158"/>
              <a:gd name="T25" fmla="*/ 357603 h 604486"/>
              <a:gd name="T26" fmla="*/ 2478636 w 2786158"/>
              <a:gd name="T27" fmla="*/ 274368 h 604486"/>
              <a:gd name="T28" fmla="*/ 2641220 w 2786158"/>
              <a:gd name="T29" fmla="*/ 160304 h 604486"/>
              <a:gd name="T30" fmla="*/ 2785395 w 2786158"/>
              <a:gd name="T31" fmla="*/ 30829 h 60448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786158"/>
              <a:gd name="T49" fmla="*/ 0 h 604486"/>
              <a:gd name="T50" fmla="*/ 2786158 w 2786158"/>
              <a:gd name="T51" fmla="*/ 604486 h 60448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786158" h="604486">
                <a:moveTo>
                  <a:pt x="0" y="0"/>
                </a:moveTo>
                <a:lnTo>
                  <a:pt x="138080" y="144218"/>
                </a:lnTo>
                <a:lnTo>
                  <a:pt x="365146" y="263888"/>
                </a:lnTo>
                <a:lnTo>
                  <a:pt x="598349" y="389694"/>
                </a:lnTo>
                <a:lnTo>
                  <a:pt x="748703" y="451063"/>
                </a:lnTo>
                <a:lnTo>
                  <a:pt x="988043" y="543117"/>
                </a:lnTo>
                <a:lnTo>
                  <a:pt x="1166013" y="576870"/>
                </a:lnTo>
                <a:lnTo>
                  <a:pt x="1383874" y="604486"/>
                </a:lnTo>
                <a:lnTo>
                  <a:pt x="1552639" y="579939"/>
                </a:lnTo>
                <a:lnTo>
                  <a:pt x="1727541" y="549254"/>
                </a:lnTo>
                <a:lnTo>
                  <a:pt x="1933127" y="503227"/>
                </a:lnTo>
                <a:lnTo>
                  <a:pt x="2144851" y="438790"/>
                </a:lnTo>
                <a:lnTo>
                  <a:pt x="2332027" y="355941"/>
                </a:lnTo>
                <a:lnTo>
                  <a:pt x="2479313" y="273093"/>
                </a:lnTo>
                <a:lnTo>
                  <a:pt x="2641941" y="159560"/>
                </a:lnTo>
                <a:lnTo>
                  <a:pt x="2786158" y="30685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0495" name="Полилиния 23"/>
          <p:cNvSpPr>
            <a:spLocks/>
          </p:cNvSpPr>
          <p:nvPr/>
        </p:nvSpPr>
        <p:spPr bwMode="auto">
          <a:xfrm>
            <a:off x="4641850" y="5005388"/>
            <a:ext cx="347663" cy="230187"/>
          </a:xfrm>
          <a:custGeom>
            <a:avLst/>
            <a:gdLst>
              <a:gd name="T0" fmla="*/ 0 w 312983"/>
              <a:gd name="T1" fmla="*/ 504894 h 208655"/>
              <a:gd name="T2" fmla="*/ 803714 w 312983"/>
              <a:gd name="T3" fmla="*/ 0 h 208655"/>
              <a:gd name="T4" fmla="*/ 0 60000 65536"/>
              <a:gd name="T5" fmla="*/ 0 60000 65536"/>
              <a:gd name="T6" fmla="*/ 0 w 312983"/>
              <a:gd name="T7" fmla="*/ 0 h 208655"/>
              <a:gd name="T8" fmla="*/ 312983 w 312983"/>
              <a:gd name="T9" fmla="*/ 208655 h 2086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2983" h="208655">
                <a:moveTo>
                  <a:pt x="0" y="208655"/>
                </a:moveTo>
                <a:lnTo>
                  <a:pt x="312983" y="0"/>
                </a:lnTo>
              </a:path>
            </a:pathLst>
          </a:custGeom>
          <a:noFill/>
          <a:ln w="19050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3" name="Штриховая стрелка вправо 22"/>
          <p:cNvSpPr/>
          <p:nvPr/>
        </p:nvSpPr>
        <p:spPr bwMode="auto">
          <a:xfrm rot="5400000">
            <a:off x="3553619" y="4772819"/>
            <a:ext cx="434975" cy="233363"/>
          </a:xfrm>
          <a:prstGeom prst="stripedRightArrow">
            <a:avLst/>
          </a:prstGeom>
          <a:solidFill>
            <a:srgbClr val="FF99CC"/>
          </a:solidFill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cxnSp>
        <p:nvCxnSpPr>
          <p:cNvPr id="20497" name="Прямая соединительная линия 3"/>
          <p:cNvCxnSpPr>
            <a:cxnSpLocks noChangeShapeType="1"/>
          </p:cNvCxnSpPr>
          <p:nvPr/>
        </p:nvCxnSpPr>
        <p:spPr bwMode="auto">
          <a:xfrm>
            <a:off x="6162675" y="212725"/>
            <a:ext cx="1490663" cy="4273550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0498" name="Rectangle 8"/>
          <p:cNvSpPr>
            <a:spLocks noChangeArrowheads="1"/>
          </p:cNvSpPr>
          <p:nvPr/>
        </p:nvSpPr>
        <p:spPr bwMode="auto">
          <a:xfrm>
            <a:off x="5475288" y="4519613"/>
            <a:ext cx="3297237" cy="617537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Геологическая карта и разрез Беенчиме-Салаатинской астроблемы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(по М. В. Михайлову и др., 1979)</a:t>
            </a:r>
          </a:p>
        </p:txBody>
      </p:sp>
      <p:sp>
        <p:nvSpPr>
          <p:cNvPr id="20499" name="TextBox 24"/>
          <p:cNvSpPr txBox="1">
            <a:spLocks noChangeArrowheads="1"/>
          </p:cNvSpPr>
          <p:nvPr/>
        </p:nvSpPr>
        <p:spPr bwMode="auto">
          <a:xfrm>
            <a:off x="5995988" y="92075"/>
            <a:ext cx="320675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0000"/>
                </a:solidFill>
              </a:rPr>
              <a:t>А</a:t>
            </a:r>
          </a:p>
        </p:txBody>
      </p:sp>
      <p:sp>
        <p:nvSpPr>
          <p:cNvPr id="20500" name="TextBox 25"/>
          <p:cNvSpPr txBox="1">
            <a:spLocks noChangeArrowheads="1"/>
          </p:cNvSpPr>
          <p:nvPr/>
        </p:nvSpPr>
        <p:spPr bwMode="auto">
          <a:xfrm>
            <a:off x="7432675" y="4168775"/>
            <a:ext cx="320675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0000"/>
                </a:solidFill>
              </a:rPr>
              <a:t>Б</a:t>
            </a:r>
          </a:p>
        </p:txBody>
      </p:sp>
      <p:sp>
        <p:nvSpPr>
          <p:cNvPr id="20501" name="TextBox 26"/>
          <p:cNvSpPr txBox="1">
            <a:spLocks noChangeArrowheads="1"/>
          </p:cNvSpPr>
          <p:nvPr/>
        </p:nvSpPr>
        <p:spPr bwMode="auto">
          <a:xfrm>
            <a:off x="406400" y="3197225"/>
            <a:ext cx="322263" cy="368300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0000"/>
                </a:solidFill>
              </a:rPr>
              <a:t>А</a:t>
            </a:r>
          </a:p>
        </p:txBody>
      </p:sp>
      <p:sp>
        <p:nvSpPr>
          <p:cNvPr id="20502" name="TextBox 27"/>
          <p:cNvSpPr txBox="1">
            <a:spLocks noChangeArrowheads="1"/>
          </p:cNvSpPr>
          <p:nvPr/>
        </p:nvSpPr>
        <p:spPr bwMode="auto">
          <a:xfrm>
            <a:off x="5178425" y="3209925"/>
            <a:ext cx="320675" cy="369888"/>
          </a:xfrm>
          <a:prstGeom prst="rect">
            <a:avLst/>
          </a:prstGeom>
          <a:solidFill>
            <a:schemeClr val="tx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000000"/>
                </a:solidFill>
              </a:rPr>
              <a:t>Б</a:t>
            </a:r>
          </a:p>
        </p:txBody>
      </p:sp>
      <p:sp>
        <p:nvSpPr>
          <p:cNvPr id="20503" name="Прямоугольник 28"/>
          <p:cNvSpPr>
            <a:spLocks noChangeArrowheads="1"/>
          </p:cNvSpPr>
          <p:nvPr/>
        </p:nvSpPr>
        <p:spPr bwMode="auto">
          <a:xfrm>
            <a:off x="2708275" y="3344863"/>
            <a:ext cx="579438" cy="277812"/>
          </a:xfrm>
          <a:prstGeom prst="rect">
            <a:avLst/>
          </a:prstGeom>
          <a:solidFill>
            <a:schemeClr val="tx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Шунак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68263" y="3490913"/>
            <a:ext cx="4962525" cy="1704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1507" name="Picture 5" descr="ри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088" y="55563"/>
            <a:ext cx="3952875" cy="48053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1508" name="Rectangle 6"/>
          <p:cNvSpPr>
            <a:spLocks noChangeArrowheads="1"/>
          </p:cNvSpPr>
          <p:nvPr/>
        </p:nvSpPr>
        <p:spPr bwMode="auto">
          <a:xfrm>
            <a:off x="5640388" y="4845050"/>
            <a:ext cx="3135312" cy="41433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Импактный кратер Шунак. Карта и разрез (по Т.В. Селивановской, 1980) </a:t>
            </a:r>
          </a:p>
        </p:txBody>
      </p:sp>
      <p:sp>
        <p:nvSpPr>
          <p:cNvPr id="21509" name="Text Box 12"/>
          <p:cNvSpPr txBox="1">
            <a:spLocks noChangeArrowheads="1"/>
          </p:cNvSpPr>
          <p:nvPr/>
        </p:nvSpPr>
        <p:spPr bwMode="auto">
          <a:xfrm>
            <a:off x="0" y="5365750"/>
            <a:ext cx="8975725" cy="14462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Северное Прибалхашье, Казахстан. Диаметр </a:t>
            </a:r>
            <a:r>
              <a:rPr lang="ru-RU" altLang="ru-RU" sz="2200" b="1">
                <a:solidFill>
                  <a:srgbClr val="000000"/>
                </a:solidFill>
              </a:rPr>
              <a:t>2,5 км</a:t>
            </a:r>
            <a:r>
              <a:rPr lang="ru-RU" altLang="ru-RU" sz="2200">
                <a:solidFill>
                  <a:srgbClr val="000000"/>
                </a:solidFill>
              </a:rPr>
              <a:t>, высота вала </a:t>
            </a:r>
            <a:r>
              <a:rPr lang="ru-RU" altLang="ru-RU" sz="2200" b="1">
                <a:solidFill>
                  <a:srgbClr val="000000"/>
                </a:solidFill>
              </a:rPr>
              <a:t>100 м</a:t>
            </a:r>
            <a:r>
              <a:rPr lang="ru-RU" altLang="ru-RU" sz="2200">
                <a:solidFill>
                  <a:srgbClr val="000000"/>
                </a:solidFill>
              </a:rPr>
              <a:t>, глубина кратера – </a:t>
            </a:r>
            <a:r>
              <a:rPr lang="ru-RU" altLang="ru-RU" sz="2200" b="1">
                <a:solidFill>
                  <a:srgbClr val="000000"/>
                </a:solidFill>
              </a:rPr>
              <a:t>190 м</a:t>
            </a:r>
            <a:r>
              <a:rPr lang="ru-RU" altLang="ru-RU" sz="2200">
                <a:solidFill>
                  <a:srgbClr val="000000"/>
                </a:solidFill>
              </a:rPr>
              <a:t>, возраст – </a:t>
            </a:r>
            <a:r>
              <a:rPr lang="ru-RU" altLang="ru-RU" sz="2200" b="1">
                <a:solidFill>
                  <a:srgbClr val="000000"/>
                </a:solidFill>
              </a:rPr>
              <a:t>12 млн лет</a:t>
            </a:r>
            <a:r>
              <a:rPr lang="ru-RU" altLang="ru-RU" sz="2200">
                <a:solidFill>
                  <a:srgbClr val="000000"/>
                </a:solidFill>
              </a:rPr>
              <a:t>. На дне кратера установлена аллогенная брекчия риолитов, в обломках которых кварц несет следы ударного воздействия в виде планарных структур. Несколько треугольная форма кратера объясняется структурой мишени и, возможно, углом падения метеорита. </a:t>
            </a:r>
          </a:p>
        </p:txBody>
      </p:sp>
      <p:sp>
        <p:nvSpPr>
          <p:cNvPr id="21510" name="Rectangle 10"/>
          <p:cNvSpPr>
            <a:spLocks noChangeArrowheads="1"/>
          </p:cNvSpPr>
          <p:nvPr/>
        </p:nvSpPr>
        <p:spPr bwMode="auto">
          <a:xfrm>
            <a:off x="0" y="0"/>
            <a:ext cx="5149850" cy="3873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400" b="1" i="1">
                <a:solidFill>
                  <a:srgbClr val="000000"/>
                </a:solidFill>
              </a:rPr>
              <a:t>Шунакская астроблема</a:t>
            </a:r>
          </a:p>
        </p:txBody>
      </p:sp>
      <p:pic>
        <p:nvPicPr>
          <p:cNvPr id="21511" name="Picture 3" descr="Шунак"/>
          <p:cNvPicPr>
            <a:picLocks noChangeAspect="1" noChangeArrowheads="1"/>
          </p:cNvPicPr>
          <p:nvPr/>
        </p:nvPicPr>
        <p:blipFill>
          <a:blip r:embed="rId4" cstate="print">
            <a:lum bright="10000" contrast="60000"/>
          </a:blip>
          <a:srcRect/>
          <a:stretch>
            <a:fillRect/>
          </a:stretch>
        </p:blipFill>
        <p:spPr bwMode="auto">
          <a:xfrm>
            <a:off x="781050" y="439738"/>
            <a:ext cx="4637088" cy="32797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21512" name="Прямая соединительная линия 2"/>
          <p:cNvCxnSpPr>
            <a:cxnSpLocks noChangeShapeType="1"/>
          </p:cNvCxnSpPr>
          <p:nvPr/>
        </p:nvCxnSpPr>
        <p:spPr bwMode="auto">
          <a:xfrm>
            <a:off x="5559425" y="1879600"/>
            <a:ext cx="3416300" cy="0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44" name="Rectangle 4"/>
          <p:cNvSpPr>
            <a:spLocks noGrp="1" noChangeArrowheads="1"/>
          </p:cNvSpPr>
          <p:nvPr>
            <p:ph type="title"/>
          </p:nvPr>
        </p:nvSpPr>
        <p:spPr>
          <a:xfrm>
            <a:off x="6467475" y="58738"/>
            <a:ext cx="2676525" cy="333375"/>
          </a:xfrm>
        </p:spPr>
        <p:txBody>
          <a:bodyPr tIns="10800" bIns="10800">
            <a:spAutoFit/>
          </a:bodyPr>
          <a:lstStyle/>
          <a:p>
            <a:pPr algn="r" eaLnBrk="1" hangingPunct="1">
              <a:lnSpc>
                <a:spcPct val="85000"/>
              </a:lnSpc>
              <a:defRPr/>
            </a:pPr>
            <a: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Определения</a:t>
            </a:r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0" y="2489200"/>
            <a:ext cx="6156325" cy="43227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ru-RU" altLang="ru-RU" sz="2200" b="1" dirty="0">
                <a:solidFill>
                  <a:srgbClr val="000000"/>
                </a:solidFill>
                <a:latin typeface="Arial" charset="0"/>
              </a:rPr>
              <a:t>Астроблемы</a:t>
            </a:r>
            <a:r>
              <a:rPr lang="ru-RU" altLang="ru-RU" sz="2200" dirty="0">
                <a:solidFill>
                  <a:srgbClr val="000000"/>
                </a:solidFill>
              </a:rPr>
              <a:t> – </a:t>
            </a:r>
            <a:r>
              <a:rPr lang="ru-RU" altLang="ru-RU" sz="2200" dirty="0" err="1">
                <a:solidFill>
                  <a:srgbClr val="000000"/>
                </a:solidFill>
              </a:rPr>
              <a:t>дочетвертичные</a:t>
            </a:r>
            <a:r>
              <a:rPr lang="ru-RU" altLang="ru-RU" sz="2200" dirty="0">
                <a:solidFill>
                  <a:srgbClr val="000000"/>
                </a:solidFill>
              </a:rPr>
              <a:t> метеоритные кратеры на Земле, которые после возникновения были частично разрушены в результате эрозии и заполнены более молодыми осадочными породами.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ru-RU" altLang="ru-RU" sz="2200" b="1" dirty="0">
                <a:solidFill>
                  <a:srgbClr val="000000"/>
                </a:solidFill>
                <a:latin typeface="Arial" charset="0"/>
              </a:rPr>
              <a:t>Метеоритные кратеры</a:t>
            </a:r>
            <a:r>
              <a:rPr lang="ru-RU" altLang="ru-RU" sz="2200" dirty="0">
                <a:solidFill>
                  <a:srgbClr val="000000"/>
                </a:solidFill>
              </a:rPr>
              <a:t>,</a:t>
            </a:r>
            <a:r>
              <a:rPr lang="ru-RU" altLang="ru-RU" sz="22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altLang="ru-RU" sz="2200" dirty="0">
                <a:solidFill>
                  <a:srgbClr val="000000"/>
                </a:solidFill>
              </a:rPr>
              <a:t>в отличие от астроблем, еще не утратили геоморфологической выраженности. Однако, как правило, </a:t>
            </a:r>
            <a:r>
              <a:rPr lang="ru-RU" altLang="ru-RU" sz="2200" dirty="0" err="1">
                <a:solidFill>
                  <a:srgbClr val="000000"/>
                </a:solidFill>
              </a:rPr>
              <a:t>доплиоценовые</a:t>
            </a:r>
            <a:r>
              <a:rPr lang="ru-RU" altLang="ru-RU" sz="2200" dirty="0">
                <a:solidFill>
                  <a:srgbClr val="000000"/>
                </a:solidFill>
              </a:rPr>
              <a:t> кратеры не выражены </a:t>
            </a:r>
            <a:r>
              <a:rPr lang="ru-RU" altLang="ru-RU" sz="2200" dirty="0" err="1">
                <a:solidFill>
                  <a:srgbClr val="000000"/>
                </a:solidFill>
              </a:rPr>
              <a:t>геоморфологически</a:t>
            </a:r>
            <a:r>
              <a:rPr lang="ru-RU" altLang="ru-RU" sz="2200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ru-RU" altLang="ru-RU" sz="2200" dirty="0">
                <a:solidFill>
                  <a:srgbClr val="000000"/>
                </a:solidFill>
              </a:rPr>
              <a:t>Обобщающий термин – </a:t>
            </a:r>
            <a:r>
              <a:rPr lang="ru-RU" altLang="ru-RU" sz="2200" b="1" dirty="0" err="1">
                <a:solidFill>
                  <a:srgbClr val="000000"/>
                </a:solidFill>
                <a:latin typeface="Arial" charset="0"/>
              </a:rPr>
              <a:t>импактный</a:t>
            </a:r>
            <a:r>
              <a:rPr lang="ru-RU" altLang="ru-RU" sz="2200" b="1" dirty="0">
                <a:solidFill>
                  <a:srgbClr val="000000"/>
                </a:solidFill>
                <a:latin typeface="Arial" charset="0"/>
              </a:rPr>
              <a:t> кратер</a:t>
            </a:r>
            <a:r>
              <a:rPr lang="ru-RU" altLang="ru-RU" sz="2200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85000"/>
              </a:lnSpc>
              <a:spcBef>
                <a:spcPct val="25000"/>
              </a:spcBef>
            </a:pPr>
            <a:r>
              <a:rPr lang="ru-RU" altLang="ru-RU" sz="2200" dirty="0">
                <a:solidFill>
                  <a:srgbClr val="000000"/>
                </a:solidFill>
              </a:rPr>
              <a:t>Метеоритные кратеры создаются на Земле только </a:t>
            </a:r>
            <a:r>
              <a:rPr lang="ru-RU" altLang="ru-RU" sz="2200" b="1" dirty="0">
                <a:solidFill>
                  <a:srgbClr val="000000"/>
                </a:solidFill>
              </a:rPr>
              <a:t>крупными метеоритами</a:t>
            </a:r>
            <a:r>
              <a:rPr lang="ru-RU" altLang="ru-RU" sz="2200" dirty="0">
                <a:solidFill>
                  <a:srgbClr val="000000"/>
                </a:solidFill>
              </a:rPr>
              <a:t>. Диаметр метеоритного кратера или астроблемы примерно в 20-30 раз больше размера самого метеорита, падающего со скоростью от 12 до 72 км/с.</a:t>
            </a:r>
          </a:p>
        </p:txBody>
      </p:sp>
      <p:pic>
        <p:nvPicPr>
          <p:cNvPr id="4100" name="Picture 9" descr="Луна кратер Тихо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7625" y="3562350"/>
            <a:ext cx="2690813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12"/>
          <p:cNvSpPr>
            <a:spLocks noChangeArrowheads="1"/>
          </p:cNvSpPr>
          <p:nvPr/>
        </p:nvSpPr>
        <p:spPr bwMode="auto">
          <a:xfrm>
            <a:off x="6170613" y="3349625"/>
            <a:ext cx="1968500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Метеоритный кратер Тихо. Луна. Википедия</a:t>
            </a:r>
          </a:p>
        </p:txBody>
      </p:sp>
      <p:pic>
        <p:nvPicPr>
          <p:cNvPr id="4102" name="Picture 14" descr="DietzRobertThm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grayscl/>
          </a:blip>
          <a:srcRect/>
          <a:stretch>
            <a:fillRect/>
          </a:stretch>
        </p:blipFill>
        <p:spPr bwMode="auto">
          <a:xfrm>
            <a:off x="7227888" y="566600"/>
            <a:ext cx="1882775" cy="23542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03" name="Rectangle 15"/>
          <p:cNvSpPr>
            <a:spLocks noChangeArrowheads="1"/>
          </p:cNvSpPr>
          <p:nvPr/>
        </p:nvSpPr>
        <p:spPr bwMode="auto">
          <a:xfrm>
            <a:off x="6026150" y="2292350"/>
            <a:ext cx="1422400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Роберт Синклер Дитц (1914-1995)</a:t>
            </a:r>
          </a:p>
        </p:txBody>
      </p:sp>
      <p:sp>
        <p:nvSpPr>
          <p:cNvPr id="1136656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1806575" y="357188"/>
            <a:ext cx="5335588" cy="1739900"/>
          </a:xfrm>
        </p:spPr>
        <p:txBody>
          <a:bodyPr>
            <a:spAutoFit/>
          </a:bodyPr>
          <a:lstStyle/>
          <a:p>
            <a:pPr marL="0" indent="0" algn="ctr" eaLnBrk="1" hangingPunct="1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Американский астроном и геолог. </a:t>
            </a:r>
            <a:endParaRPr lang="en-US" sz="18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  <a:p>
            <a:pPr marL="0" indent="0" algn="ctr" eaLnBrk="1" hangingPunct="1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Окончил Иллинойский университет в 1941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 </a:t>
            </a:r>
            <a:r>
              <a:rPr lang="ru-RU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г., </a:t>
            </a:r>
          </a:p>
          <a:p>
            <a:pPr marL="0" indent="0" algn="ctr" eaLnBrk="1" hangingPunct="1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служил пилотом во время 2-й мировой войны </a:t>
            </a:r>
          </a:p>
          <a:p>
            <a:pPr marL="0" indent="0" algn="ctr" eaLnBrk="1" hangingPunct="1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в Воздушных силах США. </a:t>
            </a:r>
          </a:p>
          <a:p>
            <a:pPr marL="0" indent="0" algn="ctr" eaLnBrk="1" hangingPunct="1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Ввел термин "астроблема". </a:t>
            </a:r>
            <a:endParaRPr lang="en-US" sz="18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Narrow" pitchFamily="34" charset="0"/>
            </a:endParaRPr>
          </a:p>
          <a:p>
            <a:pPr marL="0" indent="0" algn="ctr" eaLnBrk="1" hangingPunct="1">
              <a:lnSpc>
                <a:spcPct val="85000"/>
              </a:lnSpc>
              <a:spcBef>
                <a:spcPts val="0"/>
              </a:spcBef>
              <a:buFont typeface="Wingdings" pitchFamily="2" charset="2"/>
              <a:buNone/>
              <a:defRPr/>
            </a:pPr>
            <a:r>
              <a:rPr lang="ru-RU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Narrow" pitchFamily="34" charset="0"/>
              </a:rPr>
              <a:t>Его именем названа малая планета, гора в Антарктиде и подводная гора в Тихом океане.  </a:t>
            </a:r>
          </a:p>
        </p:txBody>
      </p:sp>
      <p:pic>
        <p:nvPicPr>
          <p:cNvPr id="4105" name="Picture 18" descr="Роберт Синклер Дитц 2 (1914-1995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63" y="55563"/>
            <a:ext cx="1797050" cy="24336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06" name="Rectangle 19"/>
          <p:cNvSpPr>
            <a:spLocks noChangeArrowheads="1"/>
          </p:cNvSpPr>
          <p:nvPr/>
        </p:nvSpPr>
        <p:spPr bwMode="auto">
          <a:xfrm>
            <a:off x="1255713" y="2039938"/>
            <a:ext cx="1422400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Роберт Синклер Дитц (1914-1995)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52613" y="0"/>
            <a:ext cx="53752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Memento </a:t>
            </a:r>
            <a:r>
              <a:rPr lang="en-US" sz="2000" b="1" i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mori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4" descr="Фельдман-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3" y="2409825"/>
            <a:ext cx="8904287" cy="3041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0" y="444500"/>
            <a:ext cx="9144000" cy="12985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В </a:t>
            </a:r>
            <a:r>
              <a:rPr lang="ru-RU" altLang="ru-RU" sz="2200" b="1" i="1">
                <a:solidFill>
                  <a:srgbClr val="000000"/>
                </a:solidFill>
              </a:rPr>
              <a:t>средних кратерах</a:t>
            </a:r>
            <a:r>
              <a:rPr lang="ru-RU" altLang="ru-RU" sz="2200">
                <a:solidFill>
                  <a:srgbClr val="000000"/>
                </a:solidFill>
              </a:rPr>
              <a:t> (5–15 км) за счет упругой отдачи часто формируются </a:t>
            </a:r>
            <a:r>
              <a:rPr lang="ru-RU" altLang="ru-RU" sz="2200" i="1">
                <a:solidFill>
                  <a:srgbClr val="000000"/>
                </a:solidFill>
              </a:rPr>
              <a:t>центральные поднятия</a:t>
            </a:r>
            <a:r>
              <a:rPr lang="ru-RU" altLang="ru-RU" sz="2200">
                <a:solidFill>
                  <a:srgbClr val="000000"/>
                </a:solidFill>
              </a:rPr>
              <a:t>, или "</a:t>
            </a:r>
            <a:r>
              <a:rPr lang="ru-RU" altLang="ru-RU" sz="2200" i="1">
                <a:solidFill>
                  <a:srgbClr val="000000"/>
                </a:solidFill>
              </a:rPr>
              <a:t>центральные горки</a:t>
            </a:r>
            <a:r>
              <a:rPr lang="ru-RU" altLang="ru-RU" sz="2200">
                <a:solidFill>
                  <a:srgbClr val="000000"/>
                </a:solidFill>
              </a:rPr>
              <a:t>", а в кратерах диаметром более 10 км и более крупных – также и </a:t>
            </a:r>
            <a:r>
              <a:rPr lang="ru-RU" altLang="ru-RU" sz="2200" i="1">
                <a:solidFill>
                  <a:srgbClr val="000000"/>
                </a:solidFill>
              </a:rPr>
              <a:t>кольцевые поднятия</a:t>
            </a:r>
            <a:r>
              <a:rPr lang="ru-RU" altLang="ru-RU" sz="220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В кратерах средних размеров появляются расплавные импактиты.</a:t>
            </a:r>
          </a:p>
        </p:txBody>
      </p:sp>
      <p:sp>
        <p:nvSpPr>
          <p:cNvPr id="22532" name="Rectangle 5"/>
          <p:cNvSpPr>
            <a:spLocks noChangeArrowheads="1"/>
          </p:cNvSpPr>
          <p:nvPr/>
        </p:nvSpPr>
        <p:spPr bwMode="auto">
          <a:xfrm>
            <a:off x="6040438" y="1847850"/>
            <a:ext cx="2717800" cy="684213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Морфоструктурные элементы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крупного импактного кратера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(по В.И. Фельдману, 1999)</a:t>
            </a:r>
          </a:p>
        </p:txBody>
      </p:sp>
      <p:sp>
        <p:nvSpPr>
          <p:cNvPr id="22533" name="Text Box 15"/>
          <p:cNvSpPr txBox="1">
            <a:spLocks noChangeArrowheads="1"/>
          </p:cNvSpPr>
          <p:nvPr/>
        </p:nvSpPr>
        <p:spPr bwMode="auto">
          <a:xfrm>
            <a:off x="0" y="5562600"/>
            <a:ext cx="9144000" cy="8318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1 – аллогенные брекчии закратерных выбросов; 2 – аллогенные брекчии внутри кратера; </a:t>
            </a:r>
          </a:p>
          <a:p>
            <a:pPr algn="ctr">
              <a:lnSpc>
                <a:spcPct val="8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3 – аутигенные брекчия; 4 – расплавные импактиты; </a:t>
            </a:r>
          </a:p>
          <a:p>
            <a:pPr algn="ctr">
              <a:lnSpc>
                <a:spcPct val="8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5 – разрывы; 6 – породы мишени (цоколь)</a:t>
            </a:r>
          </a:p>
        </p:txBody>
      </p:sp>
      <p:sp>
        <p:nvSpPr>
          <p:cNvPr id="22534" name="Rectangle 16"/>
          <p:cNvSpPr>
            <a:spLocks noChangeArrowheads="1"/>
          </p:cNvSpPr>
          <p:nvPr/>
        </p:nvSpPr>
        <p:spPr bwMode="auto">
          <a:xfrm>
            <a:off x="0" y="82550"/>
            <a:ext cx="91440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10800" bIns="10800" anchor="ctr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altLang="ru-RU" sz="2400" b="1">
                <a:solidFill>
                  <a:srgbClr val="000000"/>
                </a:solidFill>
                <a:latin typeface="Arial" charset="0"/>
              </a:rPr>
              <a:t>Астроблемы средних размеров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1"/>
          <p:cNvSpPr>
            <a:spLocks noChangeArrowheads="1"/>
          </p:cNvSpPr>
          <p:nvPr/>
        </p:nvSpPr>
        <p:spPr bwMode="auto">
          <a:xfrm>
            <a:off x="5257800" y="0"/>
            <a:ext cx="3886200" cy="4619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altLang="ru-RU" sz="2400" b="1" i="1">
                <a:solidFill>
                  <a:srgbClr val="000000"/>
                </a:solidFill>
              </a:rPr>
              <a:t>Астроблема Госсес Блафф</a:t>
            </a:r>
          </a:p>
        </p:txBody>
      </p:sp>
      <p:pic>
        <p:nvPicPr>
          <p:cNvPr id="23555" name="Рисунок 7" descr="ISS007_Gosses_Bluff.jpg"/>
          <p:cNvPicPr>
            <a:picLocks noChangeAspect="1"/>
          </p:cNvPicPr>
          <p:nvPr/>
        </p:nvPicPr>
        <p:blipFill>
          <a:blip r:embed="rId2" cstate="print"/>
          <a:srcRect l="14259" t="9836" r="4884" b="11066"/>
          <a:stretch>
            <a:fillRect/>
          </a:stretch>
        </p:blipFill>
        <p:spPr bwMode="auto">
          <a:xfrm>
            <a:off x="57150" y="457200"/>
            <a:ext cx="6640513" cy="4300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3556" name="Рисунок 8" descr="Australia_relief_ma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0700" y="3760788"/>
            <a:ext cx="3463925" cy="30178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3557" name="Овал 9"/>
          <p:cNvSpPr>
            <a:spLocks noChangeArrowheads="1"/>
          </p:cNvSpPr>
          <p:nvPr/>
        </p:nvSpPr>
        <p:spPr bwMode="auto">
          <a:xfrm>
            <a:off x="7200900" y="4968875"/>
            <a:ext cx="153988" cy="149225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23558" name="Рисунок 11" descr="GossesBluffCrater_EN-AU5686370371_1366x76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413" y="3908425"/>
            <a:ext cx="4856162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2"/>
          <p:cNvSpPr txBox="1">
            <a:spLocks noChangeArrowheads="1"/>
          </p:cNvSpPr>
          <p:nvPr/>
        </p:nvSpPr>
        <p:spPr bwMode="auto">
          <a:xfrm>
            <a:off x="0" y="5167313"/>
            <a:ext cx="9144000" cy="15303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Импактный кратер Госсес Блафф (Австралия) представляет собой холм, окруженный кольцом раздробленных пород, диаметром около </a:t>
            </a:r>
            <a:r>
              <a:rPr lang="ru-RU" altLang="ru-RU" sz="2200" b="1">
                <a:solidFill>
                  <a:srgbClr val="000000"/>
                </a:solidFill>
              </a:rPr>
              <a:t>14 км</a:t>
            </a:r>
            <a:r>
              <a:rPr lang="ru-RU" altLang="ru-RU" sz="220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На глубине расположена полусферическая чаша радиусом </a:t>
            </a:r>
            <a:r>
              <a:rPr lang="ru-RU" altLang="ru-RU" sz="2200" b="1">
                <a:solidFill>
                  <a:srgbClr val="000000"/>
                </a:solidFill>
              </a:rPr>
              <a:t>2,3 км</a:t>
            </a:r>
            <a:r>
              <a:rPr lang="ru-RU" altLang="ru-RU" sz="2200">
                <a:solidFill>
                  <a:srgbClr val="000000"/>
                </a:solidFill>
              </a:rPr>
              <a:t>, </a:t>
            </a:r>
          </a:p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окруженная более мелкой блюдцеобразной депрессией радиусом около </a:t>
            </a:r>
            <a:r>
              <a:rPr lang="ru-RU" altLang="ru-RU" sz="2200" b="1">
                <a:solidFill>
                  <a:srgbClr val="000000"/>
                </a:solidFill>
              </a:rPr>
              <a:t>11 км</a:t>
            </a:r>
            <a:r>
              <a:rPr lang="ru-RU" altLang="ru-RU" sz="220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Возраст </a:t>
            </a:r>
            <a:r>
              <a:rPr lang="ru-RU" altLang="ru-RU" sz="2200" b="1">
                <a:solidFill>
                  <a:srgbClr val="000000"/>
                </a:solidFill>
              </a:rPr>
              <a:t>130 млн. лет</a:t>
            </a:r>
            <a:r>
              <a:rPr lang="ru-RU" altLang="ru-RU" sz="2200">
                <a:solidFill>
                  <a:srgbClr val="000000"/>
                </a:solidFill>
              </a:rPr>
              <a:t>. Найдены конусы сотрясения, импакиты.</a:t>
            </a:r>
          </a:p>
        </p:txBody>
      </p:sp>
      <p:pic>
        <p:nvPicPr>
          <p:cNvPr id="24579" name="Picture 9" descr="Гёссер Баф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263" y="68263"/>
            <a:ext cx="8464550" cy="33035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4580" name="Picture 2" descr="Gosse_Bluff_from_Tylers_Pass-Northern Territory, Australia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1881188" y="2951163"/>
            <a:ext cx="7194550" cy="207803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Карта крупнейших астробле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75" y="1006475"/>
            <a:ext cx="8872538" cy="50403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5603" name="Rectangle 7"/>
          <p:cNvSpPr>
            <a:spLocks noChangeArrowheads="1"/>
          </p:cNvSpPr>
          <p:nvPr/>
        </p:nvSpPr>
        <p:spPr bwMode="auto">
          <a:xfrm>
            <a:off x="5610225" y="5703888"/>
            <a:ext cx="2362200" cy="684212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Схема размещения крупнейших астроблем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на территории России</a:t>
            </a:r>
          </a:p>
        </p:txBody>
      </p:sp>
      <p:sp>
        <p:nvSpPr>
          <p:cNvPr id="25604" name="Овал 7"/>
          <p:cNvSpPr>
            <a:spLocks noChangeArrowheads="1"/>
          </p:cNvSpPr>
          <p:nvPr/>
        </p:nvSpPr>
        <p:spPr bwMode="auto">
          <a:xfrm>
            <a:off x="1855788" y="4494213"/>
            <a:ext cx="539750" cy="539750"/>
          </a:xfrm>
          <a:prstGeom prst="ellipse">
            <a:avLst/>
          </a:prstGeom>
          <a:solidFill>
            <a:srgbClr val="FFFF00">
              <a:alpha val="50195"/>
            </a:srgbClr>
          </a:solidFill>
          <a:ln w="57150" algn="ctr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5605" name="Rectangle 11"/>
          <p:cNvSpPr>
            <a:spLocks noChangeArrowheads="1"/>
          </p:cNvSpPr>
          <p:nvPr/>
        </p:nvSpPr>
        <p:spPr bwMode="auto">
          <a:xfrm>
            <a:off x="5257800" y="0"/>
            <a:ext cx="3886200" cy="4619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altLang="ru-RU" sz="2400" b="1" i="1">
                <a:solidFill>
                  <a:srgbClr val="000000"/>
                </a:solidFill>
              </a:rPr>
              <a:t>Карлинская астроблема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ри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00" y="50800"/>
            <a:ext cx="4065588" cy="4429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6627" name="Rectangle 5"/>
          <p:cNvSpPr>
            <a:spLocks noChangeArrowheads="1"/>
          </p:cNvSpPr>
          <p:nvPr/>
        </p:nvSpPr>
        <p:spPr bwMode="auto">
          <a:xfrm>
            <a:off x="603250" y="4230688"/>
            <a:ext cx="2532063" cy="617537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Геологическая карта и разрез Карлинской астроблемы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(по В.Л. Массайтису, 1979)</a:t>
            </a: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0" y="5527675"/>
            <a:ext cx="9144000" cy="12430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Карлинский кратер диаметром около </a:t>
            </a:r>
            <a:r>
              <a:rPr lang="ru-RU" altLang="ru-RU" sz="2200" b="1">
                <a:solidFill>
                  <a:srgbClr val="000000"/>
                </a:solidFill>
              </a:rPr>
              <a:t>10 км </a:t>
            </a:r>
            <a:r>
              <a:rPr lang="ru-RU" altLang="ru-RU" sz="2200">
                <a:solidFill>
                  <a:srgbClr val="000000"/>
                </a:solidFill>
              </a:rPr>
              <a:t>расположен в бассейне р. Свияги, притока Волги. Кратерная депрессия заполнена плиоценовыми внутрикратерными озерными известковистыми глинами с максимальной мощностью </a:t>
            </a:r>
            <a:r>
              <a:rPr lang="ru-RU" altLang="ru-RU" sz="2200" b="1">
                <a:solidFill>
                  <a:srgbClr val="000000"/>
                </a:solidFill>
              </a:rPr>
              <a:t>100 м</a:t>
            </a:r>
            <a:r>
              <a:rPr lang="ru-RU" altLang="ru-RU" sz="220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Возраст </a:t>
            </a:r>
            <a:r>
              <a:rPr lang="ru-RU" altLang="ru-RU" sz="2200" b="1">
                <a:solidFill>
                  <a:srgbClr val="000000"/>
                </a:solidFill>
              </a:rPr>
              <a:t>10 млн. лет</a:t>
            </a:r>
            <a:r>
              <a:rPr lang="ru-RU" altLang="ru-RU" sz="2200">
                <a:solidFill>
                  <a:srgbClr val="000000"/>
                </a:solidFill>
              </a:rPr>
              <a:t>. Найдены конусы сотрясения, импактиты.</a:t>
            </a:r>
          </a:p>
        </p:txBody>
      </p:sp>
      <p:pic>
        <p:nvPicPr>
          <p:cNvPr id="26629" name="Picture 10" descr="ри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4900" y="630238"/>
            <a:ext cx="5438775" cy="16240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6630" name="Picture 13" descr="Фельдман-в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0413" y="2770188"/>
            <a:ext cx="5794375" cy="1630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6631" name="Rectangle 15"/>
          <p:cNvSpPr>
            <a:spLocks noChangeArrowheads="1"/>
          </p:cNvSpPr>
          <p:nvPr/>
        </p:nvSpPr>
        <p:spPr bwMode="auto">
          <a:xfrm>
            <a:off x="5043488" y="2516188"/>
            <a:ext cx="2762250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Разрез Карлинской астроблемы (по В.И. Фельдману, 1999)</a:t>
            </a:r>
          </a:p>
        </p:txBody>
      </p:sp>
      <p:sp>
        <p:nvSpPr>
          <p:cNvPr id="26632" name="Text Box 16"/>
          <p:cNvSpPr txBox="1">
            <a:spLocks noChangeArrowheads="1"/>
          </p:cNvSpPr>
          <p:nvPr/>
        </p:nvSpPr>
        <p:spPr bwMode="auto">
          <a:xfrm>
            <a:off x="4037013" y="4467225"/>
            <a:ext cx="5091112" cy="10064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75000"/>
              </a:lnSpc>
              <a:spcBef>
                <a:spcPct val="50000"/>
              </a:spcBef>
            </a:pPr>
            <a:r>
              <a:rPr lang="ru-RU" altLang="ru-RU" sz="2000">
                <a:solidFill>
                  <a:srgbClr val="000000"/>
                </a:solidFill>
              </a:rPr>
              <a:t>1 – плиоценовые глины; 2 – цокольный комплекс (чехол Русской плиты); </a:t>
            </a:r>
            <a:r>
              <a:rPr lang="ru-RU" altLang="ru-RU" sz="2000" b="1">
                <a:solidFill>
                  <a:srgbClr val="000000"/>
                </a:solidFill>
              </a:rPr>
              <a:t>3 – аллогенные брекчии заполнения кратера; 4 – аутигенные брекчии</a:t>
            </a:r>
            <a:r>
              <a:rPr lang="ru-RU" altLang="ru-RU" sz="2000">
                <a:solidFill>
                  <a:srgbClr val="000000"/>
                </a:solidFill>
              </a:rPr>
              <a:t>, переходящие в подкратерную зону трещин.</a:t>
            </a:r>
          </a:p>
        </p:txBody>
      </p:sp>
      <p:sp>
        <p:nvSpPr>
          <p:cNvPr id="26633" name="Rectangle 11"/>
          <p:cNvSpPr>
            <a:spLocks noChangeArrowheads="1"/>
          </p:cNvSpPr>
          <p:nvPr/>
        </p:nvSpPr>
        <p:spPr bwMode="auto">
          <a:xfrm>
            <a:off x="5257800" y="0"/>
            <a:ext cx="3886200" cy="46196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altLang="ru-RU" sz="2400" b="1" i="1">
                <a:solidFill>
                  <a:srgbClr val="000000"/>
                </a:solidFill>
              </a:rPr>
              <a:t>Карлинская астроблема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1" descr="Карта крупнейших астробле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0" y="1630363"/>
            <a:ext cx="8872538" cy="50403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7651" name="Rectangle 7"/>
          <p:cNvSpPr>
            <a:spLocks noChangeArrowheads="1"/>
          </p:cNvSpPr>
          <p:nvPr/>
        </p:nvSpPr>
        <p:spPr bwMode="auto">
          <a:xfrm>
            <a:off x="5610225" y="6099175"/>
            <a:ext cx="2362200" cy="684213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Схема размещения крупнейших астроблем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на территории России</a:t>
            </a:r>
          </a:p>
        </p:txBody>
      </p:sp>
      <p:sp>
        <p:nvSpPr>
          <p:cNvPr id="27652" name="Rectangle 9"/>
          <p:cNvSpPr>
            <a:spLocks noChangeArrowheads="1"/>
          </p:cNvSpPr>
          <p:nvPr/>
        </p:nvSpPr>
        <p:spPr bwMode="auto">
          <a:xfrm>
            <a:off x="5451475" y="84138"/>
            <a:ext cx="3692525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10800" bIns="10800" anchor="ctr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altLang="ru-RU" sz="2400" b="1">
                <a:solidFill>
                  <a:srgbClr val="000000"/>
                </a:solidFill>
                <a:latin typeface="Arial" charset="0"/>
              </a:rPr>
              <a:t>Крупные астроблемы</a:t>
            </a:r>
          </a:p>
        </p:txBody>
      </p:sp>
      <p:sp>
        <p:nvSpPr>
          <p:cNvPr id="27653" name="Text Box 10"/>
          <p:cNvSpPr txBox="1">
            <a:spLocks noChangeArrowheads="1"/>
          </p:cNvSpPr>
          <p:nvPr/>
        </p:nvSpPr>
        <p:spPr bwMode="auto">
          <a:xfrm>
            <a:off x="0" y="84138"/>
            <a:ext cx="5589588" cy="13112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В кратерах диаметром более 15 км (</a:t>
            </a:r>
            <a:r>
              <a:rPr lang="ru-RU" altLang="ru-RU" sz="2200" b="1" i="1">
                <a:solidFill>
                  <a:srgbClr val="000000"/>
                </a:solidFill>
              </a:rPr>
              <a:t>крупных</a:t>
            </a:r>
            <a:r>
              <a:rPr lang="ru-RU" altLang="ru-RU" sz="2200">
                <a:solidFill>
                  <a:srgbClr val="000000"/>
                </a:solidFill>
              </a:rPr>
              <a:t>) кроме центральных поднятий часто формируются и </a:t>
            </a:r>
            <a:r>
              <a:rPr lang="ru-RU" altLang="ru-RU" sz="2200" i="1">
                <a:solidFill>
                  <a:srgbClr val="000000"/>
                </a:solidFill>
              </a:rPr>
              <a:t>кольцевые поднятия</a:t>
            </a:r>
            <a:r>
              <a:rPr lang="ru-RU" altLang="ru-RU" sz="2200">
                <a:solidFill>
                  <a:srgbClr val="000000"/>
                </a:solidFill>
              </a:rPr>
              <a:t>. В них практически всегда присутствуют расплавные породы – импактиты. </a:t>
            </a:r>
          </a:p>
        </p:txBody>
      </p:sp>
      <p:sp>
        <p:nvSpPr>
          <p:cNvPr id="27654" name="Oval 12"/>
          <p:cNvSpPr>
            <a:spLocks noChangeArrowheads="1"/>
          </p:cNvSpPr>
          <p:nvPr/>
        </p:nvSpPr>
        <p:spPr bwMode="auto">
          <a:xfrm>
            <a:off x="3230563" y="3905250"/>
            <a:ext cx="539750" cy="539750"/>
          </a:xfrm>
          <a:prstGeom prst="ellipse">
            <a:avLst/>
          </a:prstGeom>
          <a:solidFill>
            <a:srgbClr val="FFFF00">
              <a:alpha val="50195"/>
            </a:srgbClr>
          </a:solidFill>
          <a:ln w="57150" algn="ctr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7655" name="Text Box 12"/>
          <p:cNvSpPr txBox="1">
            <a:spLocks noChangeArrowheads="1"/>
          </p:cNvSpPr>
          <p:nvPr/>
        </p:nvSpPr>
        <p:spPr bwMode="auto">
          <a:xfrm>
            <a:off x="5680075" y="454025"/>
            <a:ext cx="3395663" cy="1077913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ru-RU" sz="2000">
                <a:solidFill>
                  <a:srgbClr val="000000"/>
                </a:solidFill>
                <a:latin typeface="Arial Black" pitchFamily="34" charset="0"/>
              </a:rPr>
              <a:t>NB!</a:t>
            </a:r>
            <a:r>
              <a:rPr lang="ru-RU" altLang="ru-RU" sz="2000" b="1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Общая закономерность – </a:t>
            </a:r>
          </a:p>
          <a:p>
            <a:pPr algn="ctr">
              <a:lnSpc>
                <a:spcPct val="80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чем крупнее астроблема, </a:t>
            </a:r>
          </a:p>
          <a:p>
            <a:pPr algn="ctr">
              <a:lnSpc>
                <a:spcPct val="80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тем больше в ней импактитов!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Схематическая геолкарта в цвет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5" y="1731963"/>
            <a:ext cx="5516563" cy="50784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678363" y="1916250"/>
            <a:ext cx="3311525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1600" b="1" dirty="0">
                <a:solidFill>
                  <a:srgbClr val="000000"/>
                </a:solidFill>
              </a:rPr>
              <a:t>Геологическая карта и разрез Карской астроблемы (по В.Л. </a:t>
            </a:r>
            <a:r>
              <a:rPr lang="ru-RU" altLang="ru-RU" sz="1600" b="1" dirty="0" err="1">
                <a:solidFill>
                  <a:srgbClr val="000000"/>
                </a:solidFill>
              </a:rPr>
              <a:t>Массайтису</a:t>
            </a:r>
            <a:r>
              <a:rPr lang="ru-RU" altLang="ru-RU" sz="1600" b="1" dirty="0">
                <a:solidFill>
                  <a:srgbClr val="000000"/>
                </a:solidFill>
              </a:rPr>
              <a:t>, 1980)</a:t>
            </a: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84138"/>
            <a:ext cx="9144000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10800" bIns="10800" anchor="ctr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altLang="ru-RU" sz="2400" b="1" i="1">
                <a:solidFill>
                  <a:srgbClr val="000000"/>
                </a:solidFill>
              </a:rPr>
              <a:t>Карская астроблема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0" y="436563"/>
            <a:ext cx="9144000" cy="11652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Диаметр около </a:t>
            </a:r>
            <a:r>
              <a:rPr lang="ru-RU" altLang="ru-RU" sz="2200" b="1">
                <a:solidFill>
                  <a:srgbClr val="000000"/>
                </a:solidFill>
              </a:rPr>
              <a:t>60 км</a:t>
            </a:r>
            <a:r>
              <a:rPr lang="ru-RU" altLang="ru-RU" sz="2200">
                <a:solidFill>
                  <a:srgbClr val="000000"/>
                </a:solidFill>
              </a:rPr>
              <a:t>. Круглая форма с выраженной центральной горкой. Располагается на гетерогенном основании. Кольцевой ров вокруг центральной горки имеет асимметричное строение – его внутренние склоны (склоны центральной горки) в 2-3 раза круче, чем внешние (склоны кратера).</a:t>
            </a:r>
          </a:p>
        </p:txBody>
      </p:sp>
      <p:sp>
        <p:nvSpPr>
          <p:cNvPr id="28678" name="Text Box 8"/>
          <p:cNvSpPr txBox="1">
            <a:spLocks noChangeArrowheads="1"/>
          </p:cNvSpPr>
          <p:nvPr/>
        </p:nvSpPr>
        <p:spPr bwMode="auto">
          <a:xfrm>
            <a:off x="5659438" y="2540000"/>
            <a:ext cx="3484562" cy="42783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000">
                <a:solidFill>
                  <a:srgbClr val="000000"/>
                </a:solidFill>
              </a:rPr>
              <a:t>1-4 – осадочные породы силура – перми; 5 – дайки и пластовые тела диабазов и габбро-диабазов палеозоя; 6 – силурийские породы центрального поднятия (аутигенные брекчия); </a:t>
            </a:r>
          </a:p>
          <a:p>
            <a:pPr>
              <a:lnSpc>
                <a:spcPct val="85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7 – глыбовые и мегабрекчии</a:t>
            </a:r>
            <a:r>
              <a:rPr lang="ru-RU" altLang="ru-RU" sz="2000">
                <a:solidFill>
                  <a:srgbClr val="000000"/>
                </a:solidFill>
              </a:rPr>
              <a:t>; </a:t>
            </a:r>
          </a:p>
          <a:p>
            <a:pPr>
              <a:lnSpc>
                <a:spcPct val="85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8 – глыбовые зювиты</a:t>
            </a:r>
            <a:r>
              <a:rPr lang="ru-RU" altLang="ru-RU" sz="2000">
                <a:solidFill>
                  <a:srgbClr val="000000"/>
                </a:solidFill>
              </a:rPr>
              <a:t>; </a:t>
            </a:r>
          </a:p>
          <a:p>
            <a:pPr>
              <a:lnSpc>
                <a:spcPct val="85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9 – лапиллиево-агломератовые зювиты; </a:t>
            </a:r>
          </a:p>
          <a:p>
            <a:pPr>
              <a:lnSpc>
                <a:spcPct val="85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10 – псаммито-алевритовые брекчии</a:t>
            </a:r>
            <a:r>
              <a:rPr lang="ru-RU" altLang="ru-RU" sz="2000">
                <a:solidFill>
                  <a:srgbClr val="000000"/>
                </a:solidFill>
              </a:rPr>
              <a:t>; 11 – разрывные нарушения; 12 (только для разреза) – а) протерозойские сланцы, б) осадочные породы палеозоя. </a:t>
            </a:r>
          </a:p>
        </p:txBody>
      </p:sp>
      <p:sp>
        <p:nvSpPr>
          <p:cNvPr id="7" name="TextBox 6"/>
          <p:cNvSpPr txBox="1"/>
          <p:nvPr/>
        </p:nvSpPr>
        <p:spPr>
          <a:xfrm rot="18583603">
            <a:off x="2297907" y="3428206"/>
            <a:ext cx="8445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</a:rPr>
              <a:t>р. Кара</a:t>
            </a:r>
          </a:p>
        </p:txBody>
      </p:sp>
      <p:sp>
        <p:nvSpPr>
          <p:cNvPr id="8" name="Стрелка вниз 7"/>
          <p:cNvSpPr>
            <a:spLocks noChangeArrowheads="1"/>
          </p:cNvSpPr>
          <p:nvPr/>
        </p:nvSpPr>
        <p:spPr bwMode="auto">
          <a:xfrm>
            <a:off x="3725863" y="2193925"/>
            <a:ext cx="320675" cy="64135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3287713" y="1920875"/>
            <a:ext cx="1204912" cy="323850"/>
          </a:xfrm>
          <a:prstGeom prst="rect">
            <a:avLst/>
          </a:prstGeom>
          <a:solidFill>
            <a:srgbClr val="FFFF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400" b="1">
                <a:solidFill>
                  <a:srgbClr val="000000"/>
                </a:solidFill>
              </a:rPr>
              <a:t>Что это?</a:t>
            </a:r>
          </a:p>
        </p:txBody>
      </p:sp>
      <p:sp>
        <p:nvSpPr>
          <p:cNvPr id="28682" name="TextBox 11"/>
          <p:cNvSpPr txBox="1">
            <a:spLocks noChangeArrowheads="1"/>
          </p:cNvSpPr>
          <p:nvPr/>
        </p:nvSpPr>
        <p:spPr bwMode="auto">
          <a:xfrm>
            <a:off x="-22225" y="5799138"/>
            <a:ext cx="363538" cy="3683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rgbClr val="000000"/>
                </a:solidFill>
                <a:latin typeface="Arial Black" pitchFamily="34" charset="0"/>
              </a:rPr>
              <a:t>А</a:t>
            </a:r>
          </a:p>
        </p:txBody>
      </p:sp>
      <p:sp>
        <p:nvSpPr>
          <p:cNvPr id="28683" name="TextBox 12"/>
          <p:cNvSpPr txBox="1">
            <a:spLocks noChangeArrowheads="1"/>
          </p:cNvSpPr>
          <p:nvPr/>
        </p:nvSpPr>
        <p:spPr bwMode="auto">
          <a:xfrm>
            <a:off x="3684588" y="5802313"/>
            <a:ext cx="363537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rgbClr val="000000"/>
                </a:solidFill>
                <a:latin typeface="Arial Black" pitchFamily="34" charset="0"/>
              </a:rPr>
              <a:t>Б</a:t>
            </a:r>
          </a:p>
        </p:txBody>
      </p:sp>
      <p:cxnSp>
        <p:nvCxnSpPr>
          <p:cNvPr id="28684" name="Прямая соединительная линия 14"/>
          <p:cNvCxnSpPr>
            <a:cxnSpLocks noChangeShapeType="1"/>
            <a:stCxn id="28686" idx="1"/>
          </p:cNvCxnSpPr>
          <p:nvPr/>
        </p:nvCxnSpPr>
        <p:spPr bwMode="auto">
          <a:xfrm flipH="1" flipV="1">
            <a:off x="195263" y="3875088"/>
            <a:ext cx="3603625" cy="165100"/>
          </a:xfrm>
          <a:prstGeom prst="line">
            <a:avLst/>
          </a:prstGeom>
          <a:noFill/>
          <a:ln w="19050" algn="ctr">
            <a:solidFill>
              <a:srgbClr val="000000"/>
            </a:solidFill>
            <a:round/>
            <a:headEnd/>
            <a:tailEnd/>
          </a:ln>
        </p:spPr>
      </p:cxnSp>
      <p:sp>
        <p:nvSpPr>
          <p:cNvPr id="28685" name="TextBox 9"/>
          <p:cNvSpPr txBox="1">
            <a:spLocks noChangeArrowheads="1"/>
          </p:cNvSpPr>
          <p:nvPr/>
        </p:nvSpPr>
        <p:spPr bwMode="auto">
          <a:xfrm>
            <a:off x="11113" y="3714750"/>
            <a:ext cx="365125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rgbClr val="000000"/>
                </a:solidFill>
                <a:latin typeface="Arial Black" pitchFamily="34" charset="0"/>
              </a:rPr>
              <a:t>А</a:t>
            </a:r>
          </a:p>
        </p:txBody>
      </p:sp>
      <p:sp>
        <p:nvSpPr>
          <p:cNvPr id="28686" name="TextBox 10"/>
          <p:cNvSpPr txBox="1">
            <a:spLocks noChangeArrowheads="1"/>
          </p:cNvSpPr>
          <p:nvPr/>
        </p:nvSpPr>
        <p:spPr bwMode="auto">
          <a:xfrm>
            <a:off x="3798888" y="3856038"/>
            <a:ext cx="363537" cy="3683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altLang="ru-RU">
                <a:solidFill>
                  <a:srgbClr val="000000"/>
                </a:solidFill>
                <a:latin typeface="Arial Black" pitchFamily="34" charset="0"/>
              </a:rPr>
              <a:t>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0" y="0"/>
            <a:ext cx="2233613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10800" bIns="10800" anchor="ctr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altLang="ru-RU" sz="2400" b="1" i="1">
                <a:solidFill>
                  <a:srgbClr val="000000"/>
                </a:solidFill>
              </a:rPr>
              <a:t>Карская </a:t>
            </a:r>
            <a:endParaRPr lang="en-US" altLang="ru-RU" sz="2400" b="1" i="1">
              <a:solidFill>
                <a:srgbClr val="000000"/>
              </a:solidFill>
            </a:endParaRPr>
          </a:p>
          <a:p>
            <a:pPr algn="r">
              <a:lnSpc>
                <a:spcPct val="85000"/>
              </a:lnSpc>
            </a:pPr>
            <a:r>
              <a:rPr lang="ru-RU" altLang="ru-RU" sz="2400" b="1" i="1">
                <a:solidFill>
                  <a:srgbClr val="000000"/>
                </a:solidFill>
              </a:rPr>
              <a:t>астроблема</a:t>
            </a:r>
          </a:p>
        </p:txBody>
      </p:sp>
      <p:pic>
        <p:nvPicPr>
          <p:cNvPr id="29699" name="Рисунок 14" descr="Геолог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2500" y="92075"/>
            <a:ext cx="6840538" cy="6702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9700" name="Рисунок 15" descr="Разрез Карская астроблема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81525"/>
            <a:ext cx="9144000" cy="167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147638" y="6350000"/>
            <a:ext cx="3475037" cy="369888"/>
          </a:xfrm>
          <a:prstGeom prst="rect">
            <a:avLst/>
          </a:prstGeom>
          <a:solidFill>
            <a:schemeClr val="tx1">
              <a:lumMod val="95000"/>
            </a:schemeClr>
          </a:solidFill>
          <a:ln>
            <a:solidFill>
              <a:srgbClr val="000000"/>
            </a:solidFill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ru-RU" b="1" dirty="0">
                <a:solidFill>
                  <a:srgbClr val="000000"/>
                </a:solidFill>
              </a:rPr>
              <a:t>По А.С. Красножен, Д.В. </a:t>
            </a:r>
            <a:r>
              <a:rPr lang="ru-RU" b="1" dirty="0" err="1">
                <a:solidFill>
                  <a:srgbClr val="000000"/>
                </a:solidFill>
              </a:rPr>
              <a:t>Захридзе</a:t>
            </a:r>
            <a:endParaRPr lang="ru-RU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0" descr="Обнажение импактитов (зювиты и брекчии)"/>
          <p:cNvPicPr>
            <a:picLocks noChangeAspect="1" noChangeArrowheads="1"/>
          </p:cNvPicPr>
          <p:nvPr/>
        </p:nvPicPr>
        <p:blipFill>
          <a:blip r:embed="rId2" cstate="print"/>
          <a:srcRect b="18661"/>
          <a:stretch>
            <a:fillRect/>
          </a:stretch>
        </p:blipFill>
        <p:spPr bwMode="auto">
          <a:xfrm>
            <a:off x="47625" y="2968625"/>
            <a:ext cx="4973638" cy="22288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5054600" y="2335213"/>
            <a:ext cx="4089400" cy="30257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1 – лапиллиево-агломератовые зювиты</a:t>
            </a:r>
            <a:r>
              <a:rPr lang="ru-RU" altLang="ru-RU" sz="2000">
                <a:solidFill>
                  <a:srgbClr val="000000"/>
                </a:solidFill>
              </a:rPr>
              <a:t>; 2-6 – глыбы палеозойских пород: 2 – пермские песчаники и алевролиты, 3 – каменноугольные известняки с текстурой «грис», </a:t>
            </a:r>
          </a:p>
          <a:p>
            <a:pPr>
              <a:lnSpc>
                <a:spcPct val="8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4 – девонские известняки и мраморы, </a:t>
            </a:r>
          </a:p>
          <a:p>
            <a:pPr>
              <a:lnSpc>
                <a:spcPct val="8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5 – каменноугольные черные сланцы </a:t>
            </a:r>
          </a:p>
          <a:p>
            <a:pPr>
              <a:lnSpc>
                <a:spcPct val="8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и угли, 6 – диабазы и габбро-диабазы; </a:t>
            </a:r>
          </a:p>
          <a:p>
            <a:pPr>
              <a:lnSpc>
                <a:spcPct val="80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7, 8 – цемент мегабрекчий</a:t>
            </a:r>
            <a:r>
              <a:rPr lang="ru-RU" altLang="ru-RU" sz="2000">
                <a:solidFill>
                  <a:srgbClr val="000000"/>
                </a:solidFill>
              </a:rPr>
              <a:t>: </a:t>
            </a:r>
          </a:p>
          <a:p>
            <a:pPr>
              <a:lnSpc>
                <a:spcPct val="80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7 – глыбово-агломератовые зювиты, </a:t>
            </a:r>
          </a:p>
          <a:p>
            <a:pPr>
              <a:lnSpc>
                <a:spcPct val="80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8 – глыбовые зювиты</a:t>
            </a:r>
            <a:r>
              <a:rPr lang="ru-RU" altLang="ru-RU" sz="2000">
                <a:solidFill>
                  <a:srgbClr val="000000"/>
                </a:solidFill>
              </a:rPr>
              <a:t>; </a:t>
            </a:r>
          </a:p>
          <a:p>
            <a:pPr>
              <a:lnSpc>
                <a:spcPct val="8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9 – кластические дайки</a:t>
            </a:r>
          </a:p>
        </p:txBody>
      </p:sp>
      <p:pic>
        <p:nvPicPr>
          <p:cNvPr id="30724" name="Picture 9" descr="Астроблемы рис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" y="50800"/>
            <a:ext cx="9018588" cy="2266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141288" y="2249488"/>
            <a:ext cx="3848100" cy="617537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Зарисовка берегового обрыва р. Кара. 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Соотношение мегабрекчий и</a:t>
            </a:r>
            <a:r>
              <a:rPr lang="ru-RU" altLang="ru-RU" sz="1600">
                <a:solidFill>
                  <a:srgbClr val="000000"/>
                </a:solidFill>
              </a:rPr>
              <a:t> </a:t>
            </a:r>
            <a:r>
              <a:rPr lang="ru-RU" altLang="ru-RU" sz="1600" b="1">
                <a:solidFill>
                  <a:srgbClr val="000000"/>
                </a:solidFill>
              </a:rPr>
              <a:t>агломератовых зювитов (по М.С. Мащаку и др., 1980)</a:t>
            </a:r>
          </a:p>
        </p:txBody>
      </p:sp>
      <p:sp>
        <p:nvSpPr>
          <p:cNvPr id="30726" name="Text Box 11"/>
          <p:cNvSpPr txBox="1">
            <a:spLocks noChangeArrowheads="1"/>
          </p:cNvSpPr>
          <p:nvPr/>
        </p:nvSpPr>
        <p:spPr bwMode="auto">
          <a:xfrm>
            <a:off x="0" y="5316538"/>
            <a:ext cx="9144000" cy="153193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Удар пришелся на многослойную мишень: вода мелкого моря; меловые рыхлые осадки (200-250 м); терригенные породы перми (2,0-2,5 км); складчатый карбон и ордовик (3,5 км). Ar-Ar датировка – </a:t>
            </a:r>
            <a:r>
              <a:rPr lang="ru-RU" altLang="ru-RU" sz="2200" b="1">
                <a:solidFill>
                  <a:srgbClr val="000000"/>
                </a:solidFill>
              </a:rPr>
              <a:t>74,9</a:t>
            </a:r>
            <a:r>
              <a:rPr lang="en-US" altLang="ru-RU" sz="2200" b="1">
                <a:solidFill>
                  <a:srgbClr val="000000"/>
                </a:solidFill>
              </a:rPr>
              <a:t>±</a:t>
            </a:r>
            <a:r>
              <a:rPr lang="ru-RU" altLang="ru-RU" sz="2200" b="1">
                <a:solidFill>
                  <a:srgbClr val="000000"/>
                </a:solidFill>
              </a:rPr>
              <a:t>0,3 млн лет</a:t>
            </a:r>
            <a:r>
              <a:rPr lang="ru-RU" altLang="ru-RU" sz="2200">
                <a:solidFill>
                  <a:srgbClr val="000000"/>
                </a:solidFill>
              </a:rPr>
              <a:t>. Глубина зоны экскавации при образовании кратера составляла </a:t>
            </a:r>
            <a:r>
              <a:rPr lang="ru-RU" altLang="ru-RU" sz="2200" b="1">
                <a:solidFill>
                  <a:srgbClr val="000000"/>
                </a:solidFill>
              </a:rPr>
              <a:t>5,5</a:t>
            </a:r>
            <a:r>
              <a:rPr lang="ru-RU" altLang="ru-RU" sz="2200" b="1">
                <a:solidFill>
                  <a:srgbClr val="000000"/>
                </a:solidFill>
                <a:sym typeface="Symbol" pitchFamily="18" charset="2"/>
              </a:rPr>
              <a:t></a:t>
            </a:r>
            <a:r>
              <a:rPr lang="ru-RU" altLang="ru-RU" sz="2200" b="1">
                <a:solidFill>
                  <a:srgbClr val="000000"/>
                </a:solidFill>
              </a:rPr>
              <a:t>6,0 км</a:t>
            </a:r>
            <a:r>
              <a:rPr lang="ru-RU" altLang="ru-RU" sz="2200">
                <a:solidFill>
                  <a:srgbClr val="000000"/>
                </a:solidFill>
              </a:rPr>
              <a:t>. Амплитуда центрального поднятия – </a:t>
            </a:r>
            <a:r>
              <a:rPr lang="ru-RU" altLang="ru-RU" sz="2200" b="1">
                <a:solidFill>
                  <a:srgbClr val="000000"/>
                </a:solidFill>
              </a:rPr>
              <a:t>5,5 км</a:t>
            </a:r>
            <a:r>
              <a:rPr lang="ru-RU" altLang="ru-RU" sz="2200">
                <a:solidFill>
                  <a:srgbClr val="000000"/>
                </a:solidFill>
              </a:rPr>
              <a:t>. 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8" descr="France_relief_location_ma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" y="68263"/>
            <a:ext cx="3028950" cy="29130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1747" name="Рисунок 9" descr="Импактит Рошешуар.jpg"/>
          <p:cNvPicPr>
            <a:picLocks noChangeAspect="1"/>
          </p:cNvPicPr>
          <p:nvPr/>
        </p:nvPicPr>
        <p:blipFill>
          <a:blip r:embed="rId3" cstate="print">
            <a:lum bright="-20000" contrast="30000"/>
          </a:blip>
          <a:srcRect/>
          <a:stretch>
            <a:fillRect/>
          </a:stretch>
        </p:blipFill>
        <p:spPr bwMode="auto">
          <a:xfrm>
            <a:off x="60325" y="4035425"/>
            <a:ext cx="4337050" cy="2762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1748" name="Rectangle 10"/>
          <p:cNvSpPr>
            <a:spLocks noChangeArrowheads="1"/>
          </p:cNvSpPr>
          <p:nvPr/>
        </p:nvSpPr>
        <p:spPr bwMode="auto">
          <a:xfrm>
            <a:off x="3351213" y="4330700"/>
            <a:ext cx="1643062" cy="468313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Зювит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кратера Рошшуар</a:t>
            </a:r>
          </a:p>
        </p:txBody>
      </p:sp>
      <p:pic>
        <p:nvPicPr>
          <p:cNvPr id="31749" name="Рисунок 5" descr="Astrobleme-rochechouart Франция.jpg"/>
          <p:cNvPicPr>
            <a:picLocks noChangeAspect="1"/>
          </p:cNvPicPr>
          <p:nvPr/>
        </p:nvPicPr>
        <p:blipFill>
          <a:blip r:embed="rId4" cstate="print">
            <a:lum contrast="10000"/>
          </a:blip>
          <a:srcRect t="12897"/>
          <a:stretch>
            <a:fillRect/>
          </a:stretch>
        </p:blipFill>
        <p:spPr bwMode="auto">
          <a:xfrm>
            <a:off x="3646488" y="400050"/>
            <a:ext cx="5429250" cy="3544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1750" name="Rectangle 10"/>
          <p:cNvSpPr>
            <a:spLocks noChangeArrowheads="1"/>
          </p:cNvSpPr>
          <p:nvPr/>
        </p:nvSpPr>
        <p:spPr bwMode="auto">
          <a:xfrm>
            <a:off x="4422775" y="0"/>
            <a:ext cx="4721225" cy="3873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altLang="ru-RU" sz="2400" b="1" i="1">
                <a:solidFill>
                  <a:srgbClr val="000000"/>
                </a:solidFill>
              </a:rPr>
              <a:t>Астроблема Рошшуар (Франция)</a:t>
            </a:r>
          </a:p>
        </p:txBody>
      </p:sp>
      <p:sp>
        <p:nvSpPr>
          <p:cNvPr id="31751" name="Овал 9"/>
          <p:cNvSpPr>
            <a:spLocks noChangeArrowheads="1"/>
          </p:cNvSpPr>
          <p:nvPr/>
        </p:nvSpPr>
        <p:spPr bwMode="auto">
          <a:xfrm>
            <a:off x="1211263" y="1574800"/>
            <a:ext cx="153987" cy="149225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31752" name="TextBox 10"/>
          <p:cNvSpPr txBox="1">
            <a:spLocks noChangeArrowheads="1"/>
          </p:cNvSpPr>
          <p:nvPr/>
        </p:nvSpPr>
        <p:spPr bwMode="auto">
          <a:xfrm>
            <a:off x="0" y="3038475"/>
            <a:ext cx="3703638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Диаметр кратера 20-25 км.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Диаметр ударника 750 м.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Возраст кратера – 200 млн. лет.</a:t>
            </a:r>
          </a:p>
        </p:txBody>
      </p:sp>
      <p:pic>
        <p:nvPicPr>
          <p:cNvPr id="31753" name="Рисунок 11" descr="640px-Rochechouart_конус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5288" y="3481388"/>
            <a:ext cx="2074862" cy="33194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7196138" y="4594225"/>
            <a:ext cx="1754187" cy="468313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Конус разрушения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кратера Рошшуар</a:t>
            </a:r>
          </a:p>
        </p:txBody>
      </p:sp>
      <p:sp>
        <p:nvSpPr>
          <p:cNvPr id="14" name="Стрелка вниз 13"/>
          <p:cNvSpPr>
            <a:spLocks noChangeArrowheads="1"/>
          </p:cNvSpPr>
          <p:nvPr/>
        </p:nvSpPr>
        <p:spPr bwMode="auto">
          <a:xfrm>
            <a:off x="6286500" y="1154113"/>
            <a:ext cx="296863" cy="823912"/>
          </a:xfrm>
          <a:prstGeom prst="downArrow">
            <a:avLst>
              <a:gd name="adj1" fmla="val 50000"/>
              <a:gd name="adj2" fmla="val 50111"/>
            </a:avLst>
          </a:prstGeom>
          <a:solidFill>
            <a:srgbClr val="FFFF00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93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58738"/>
            <a:ext cx="9144000" cy="333375"/>
          </a:xfrm>
        </p:spPr>
        <p:txBody>
          <a:bodyPr tIns="10800" bIns="10800">
            <a:spAutoFit/>
          </a:bodyPr>
          <a:lstStyle/>
          <a:p>
            <a:pPr algn="r" eaLnBrk="1" hangingPunct="1">
              <a:lnSpc>
                <a:spcPct val="85000"/>
              </a:lnSpc>
              <a:defRPr/>
            </a:pPr>
            <a:r>
              <a:rPr lang="ru-RU" sz="2400" b="1" i="1" u="sng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Распределение импактных кратеров на Земле</a:t>
            </a:r>
          </a:p>
        </p:txBody>
      </p:sp>
      <p:pic>
        <p:nvPicPr>
          <p:cNvPr id="5123" name="Picture 5" descr="Астроблемы на Земл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525463"/>
            <a:ext cx="5407025" cy="31734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124" name="Rectangle 7"/>
          <p:cNvSpPr>
            <a:spLocks noChangeArrowheads="1"/>
          </p:cNvSpPr>
          <p:nvPr/>
        </p:nvSpPr>
        <p:spPr bwMode="auto">
          <a:xfrm>
            <a:off x="1022350" y="3652838"/>
            <a:ext cx="3360738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Распределение импактных кратеров на континентах (по В.И. Фельдману, 1999)</a:t>
            </a:r>
          </a:p>
        </p:txBody>
      </p:sp>
      <p:sp>
        <p:nvSpPr>
          <p:cNvPr id="5125" name="Text Box 9"/>
          <p:cNvSpPr txBox="1">
            <a:spLocks noChangeArrowheads="1"/>
          </p:cNvSpPr>
          <p:nvPr/>
        </p:nvSpPr>
        <p:spPr bwMode="auto">
          <a:xfrm>
            <a:off x="0" y="4171950"/>
            <a:ext cx="5532438" cy="23939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200" dirty="0">
                <a:solidFill>
                  <a:srgbClr val="000000"/>
                </a:solidFill>
              </a:rPr>
              <a:t>Плотность </a:t>
            </a:r>
            <a:r>
              <a:rPr lang="ru-RU" altLang="ru-RU" sz="2200" dirty="0" err="1">
                <a:solidFill>
                  <a:srgbClr val="000000"/>
                </a:solidFill>
              </a:rPr>
              <a:t>импактных</a:t>
            </a:r>
            <a:r>
              <a:rPr lang="ru-RU" altLang="ru-RU" sz="2200" dirty="0">
                <a:solidFill>
                  <a:srgbClr val="000000"/>
                </a:solidFill>
              </a:rPr>
              <a:t> структур на Земле и на Луне </a:t>
            </a:r>
            <a:r>
              <a:rPr lang="ru-RU" altLang="ru-RU" sz="2200" dirty="0" smtClean="0">
                <a:solidFill>
                  <a:srgbClr val="000000"/>
                </a:solidFill>
              </a:rPr>
              <a:t>существенно различна</a:t>
            </a:r>
            <a:r>
              <a:rPr lang="ru-RU" altLang="ru-RU" sz="2200" dirty="0">
                <a:solidFill>
                  <a:srgbClr val="000000"/>
                </a:solidFill>
              </a:rPr>
              <a:t>. Но нетрудно заметить, </a:t>
            </a:r>
            <a:r>
              <a:rPr lang="ru-RU" altLang="ru-RU" sz="2200" dirty="0" smtClean="0">
                <a:solidFill>
                  <a:srgbClr val="000000"/>
                </a:solidFill>
              </a:rPr>
              <a:t>что </a:t>
            </a:r>
            <a:r>
              <a:rPr lang="ru-RU" altLang="ru-RU" sz="2200" dirty="0">
                <a:solidFill>
                  <a:srgbClr val="000000"/>
                </a:solidFill>
              </a:rPr>
              <a:t>максимальное количество кратеров сосредоточено в наиболее изученных регионах, то есть, в других местах, скорее всего, просто еще не всё нашли. Возраст самых </a:t>
            </a:r>
          </a:p>
          <a:p>
            <a:pPr>
              <a:lnSpc>
                <a:spcPct val="85000"/>
              </a:lnSpc>
            </a:pPr>
            <a:r>
              <a:rPr lang="ru-RU" altLang="ru-RU" sz="2200" dirty="0">
                <a:solidFill>
                  <a:srgbClr val="000000"/>
                </a:solidFill>
              </a:rPr>
              <a:t>древних из известных </a:t>
            </a:r>
            <a:r>
              <a:rPr lang="ru-RU" altLang="ru-RU" sz="2200" dirty="0" err="1">
                <a:solidFill>
                  <a:srgbClr val="000000"/>
                </a:solidFill>
              </a:rPr>
              <a:t>импактных</a:t>
            </a:r>
            <a:r>
              <a:rPr lang="ru-RU" altLang="ru-RU" sz="2200" dirty="0">
                <a:solidFill>
                  <a:srgbClr val="000000"/>
                </a:solidFill>
              </a:rPr>
              <a:t> кратеров более </a:t>
            </a:r>
            <a:r>
              <a:rPr lang="ru-RU" altLang="ru-RU" sz="2200" b="1" dirty="0">
                <a:solidFill>
                  <a:srgbClr val="000000"/>
                </a:solidFill>
              </a:rPr>
              <a:t>2,5 млрд. лет</a:t>
            </a:r>
            <a:r>
              <a:rPr lang="ru-RU" altLang="ru-RU" sz="2200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5126" name="Picture 10" descr="Луна фото"/>
          <p:cNvPicPr>
            <a:picLocks noChangeAspect="1" noChangeArrowheads="1"/>
          </p:cNvPicPr>
          <p:nvPr/>
        </p:nvPicPr>
        <p:blipFill>
          <a:blip r:embed="rId3" cstate="print">
            <a:lum bright="-12000" contrast="54000"/>
          </a:blip>
          <a:srcRect/>
          <a:stretch>
            <a:fillRect/>
          </a:stretch>
        </p:blipFill>
        <p:spPr bwMode="auto">
          <a:xfrm>
            <a:off x="5545138" y="2603500"/>
            <a:ext cx="3598862" cy="214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5127" name="Picture 11" descr="Луна геолкарт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5138" y="4711700"/>
            <a:ext cx="3598862" cy="2146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128" name="Rectangle 12"/>
          <p:cNvSpPr>
            <a:spLocks noChangeArrowheads="1"/>
          </p:cNvSpPr>
          <p:nvPr/>
        </p:nvSpPr>
        <p:spPr bwMode="auto">
          <a:xfrm>
            <a:off x="6443663" y="1987550"/>
            <a:ext cx="2095500" cy="812800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Кратеры на Луне.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Вверху – фото, внизу – геологическая карта. </a:t>
            </a:r>
          </a:p>
          <a:p>
            <a:pPr algn="ctr">
              <a:lnSpc>
                <a:spcPct val="80000"/>
              </a:lnSpc>
            </a:pPr>
            <a:r>
              <a:rPr lang="en-US" altLang="ru-RU" sz="1600" b="1">
                <a:solidFill>
                  <a:srgbClr val="000000"/>
                </a:solidFill>
              </a:rPr>
              <a:t>Google Earth</a:t>
            </a:r>
            <a:endParaRPr lang="ru-RU" altLang="ru-RU" sz="16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1" descr="Карта крупнейших астробле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063" y="760413"/>
            <a:ext cx="8872537" cy="50403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2771" name="Rectangle 7"/>
          <p:cNvSpPr>
            <a:spLocks noChangeArrowheads="1"/>
          </p:cNvSpPr>
          <p:nvPr/>
        </p:nvSpPr>
        <p:spPr bwMode="auto">
          <a:xfrm>
            <a:off x="5999163" y="5459413"/>
            <a:ext cx="2362200" cy="684212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Схема размещения крупнейших астроблем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на территории России</a:t>
            </a:r>
          </a:p>
        </p:txBody>
      </p:sp>
      <p:sp>
        <p:nvSpPr>
          <p:cNvPr id="32772" name="Овал 7"/>
          <p:cNvSpPr>
            <a:spLocks noChangeArrowheads="1"/>
          </p:cNvSpPr>
          <p:nvPr/>
        </p:nvSpPr>
        <p:spPr bwMode="auto">
          <a:xfrm>
            <a:off x="1530350" y="3744913"/>
            <a:ext cx="539750" cy="539750"/>
          </a:xfrm>
          <a:prstGeom prst="ellipse">
            <a:avLst/>
          </a:prstGeom>
          <a:solidFill>
            <a:srgbClr val="FFFF00">
              <a:alpha val="50195"/>
            </a:srgbClr>
          </a:solidFill>
          <a:ln w="57150" algn="ctr">
            <a:solidFill>
              <a:srgbClr val="D60093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4138613" y="84138"/>
            <a:ext cx="5005387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10800" bIns="10800" anchor="ctr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altLang="ru-RU" sz="2400" b="1" i="1">
                <a:solidFill>
                  <a:srgbClr val="000000"/>
                </a:solidFill>
              </a:rPr>
              <a:t>Пучеж-Катунская астроблема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4138613" y="84138"/>
            <a:ext cx="5005387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10800" bIns="10800" anchor="ctr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altLang="ru-RU" sz="2400" b="1" i="1">
                <a:solidFill>
                  <a:srgbClr val="000000"/>
                </a:solidFill>
              </a:rPr>
              <a:t>Пучеж-Катунская астроблема</a:t>
            </a:r>
          </a:p>
        </p:txBody>
      </p:sp>
      <p:pic>
        <p:nvPicPr>
          <p:cNvPr id="33795" name="Рисунок 4" descr="_mete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325" y="71438"/>
            <a:ext cx="3897313" cy="464502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2772" name="Рисунок 5" descr="puch001.jpg"/>
          <p:cNvPicPr>
            <a:picLocks noChangeAspect="1"/>
          </p:cNvPicPr>
          <p:nvPr/>
        </p:nvPicPr>
        <p:blipFill>
          <a:blip r:embed="rId3" cstate="print"/>
          <a:srcRect b="31293"/>
          <a:stretch>
            <a:fillRect/>
          </a:stretch>
        </p:blipFill>
        <p:spPr bwMode="auto">
          <a:xfrm>
            <a:off x="1390650" y="2606675"/>
            <a:ext cx="7678738" cy="1638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3797" name="TextBox 6"/>
          <p:cNvSpPr txBox="1">
            <a:spLocks noChangeArrowheads="1"/>
          </p:cNvSpPr>
          <p:nvPr/>
        </p:nvSpPr>
        <p:spPr bwMode="auto">
          <a:xfrm>
            <a:off x="3983038" y="536575"/>
            <a:ext cx="5160962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Пучеж-Катунская астроблема – первая  установленная астроблема России, вторая по величине. Диаметр </a:t>
            </a:r>
            <a:r>
              <a:rPr lang="ru-RU" altLang="ru-RU" sz="2200" b="1">
                <a:solidFill>
                  <a:srgbClr val="000000"/>
                </a:solidFill>
              </a:rPr>
              <a:t>80 км</a:t>
            </a:r>
            <a:r>
              <a:rPr lang="ru-RU" altLang="ru-RU" sz="2200">
                <a:solidFill>
                  <a:srgbClr val="000000"/>
                </a:solidFill>
              </a:rPr>
              <a:t>. Хорошо разбурена (точки на схеме), Воротиловская скважина – </a:t>
            </a:r>
          </a:p>
          <a:p>
            <a:pPr>
              <a:lnSpc>
                <a:spcPct val="80000"/>
              </a:lnSpc>
            </a:pPr>
            <a:r>
              <a:rPr lang="ru-RU" altLang="ru-RU" sz="2200" b="1">
                <a:solidFill>
                  <a:srgbClr val="000000"/>
                </a:solidFill>
              </a:rPr>
              <a:t>5 374 м</a:t>
            </a:r>
            <a:r>
              <a:rPr lang="ru-RU" altLang="ru-RU" sz="2200">
                <a:solidFill>
                  <a:srgbClr val="000000"/>
                </a:solidFill>
              </a:rPr>
              <a:t>, скважина не вышла из зоны ударных преобразований. Возраст </a:t>
            </a:r>
            <a:r>
              <a:rPr lang="ru-RU" altLang="ru-RU" sz="2200" b="1">
                <a:solidFill>
                  <a:srgbClr val="000000"/>
                </a:solidFill>
              </a:rPr>
              <a:t>167 млн лет</a:t>
            </a:r>
            <a:r>
              <a:rPr lang="ru-RU" altLang="ru-RU" sz="22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3798" name="TextBox 7"/>
          <p:cNvSpPr txBox="1">
            <a:spLocks noChangeArrowheads="1"/>
          </p:cNvSpPr>
          <p:nvPr/>
        </p:nvSpPr>
        <p:spPr bwMode="auto">
          <a:xfrm>
            <a:off x="1389063" y="1374775"/>
            <a:ext cx="1647825" cy="534988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b="1">
                <a:solidFill>
                  <a:srgbClr val="000000"/>
                </a:solidFill>
              </a:rPr>
              <a:t>Воротиловская скважина</a:t>
            </a:r>
          </a:p>
        </p:txBody>
      </p:sp>
      <p:sp>
        <p:nvSpPr>
          <p:cNvPr id="33799" name="Овал 8"/>
          <p:cNvSpPr>
            <a:spLocks noChangeArrowheads="1"/>
          </p:cNvSpPr>
          <p:nvPr/>
        </p:nvSpPr>
        <p:spPr bwMode="auto">
          <a:xfrm>
            <a:off x="2020888" y="1936750"/>
            <a:ext cx="180975" cy="180975"/>
          </a:xfrm>
          <a:prstGeom prst="ellipse">
            <a:avLst/>
          </a:prstGeom>
          <a:solidFill>
            <a:srgbClr val="FF0000"/>
          </a:solidFill>
          <a:ln w="19050" algn="ctr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pic>
        <p:nvPicPr>
          <p:cNvPr id="32776" name="Рисунок 9" descr="Герб Пучежа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1100" y="4843463"/>
            <a:ext cx="1535113" cy="1917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3801" name="Рисунок 10" descr="Импактит_Пучеж-Катунского_кратера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694238"/>
            <a:ext cx="2995613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2" name="Rectangle 7"/>
          <p:cNvSpPr>
            <a:spLocks noChangeArrowheads="1"/>
          </p:cNvSpPr>
          <p:nvPr/>
        </p:nvSpPr>
        <p:spPr bwMode="auto">
          <a:xfrm>
            <a:off x="2803525" y="6181725"/>
            <a:ext cx="2490788" cy="50482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Импактит Пучеж-Катунской астроблемы</a:t>
            </a:r>
          </a:p>
        </p:txBody>
      </p:sp>
      <p:sp>
        <p:nvSpPr>
          <p:cNvPr id="32779" name="Rectangle 7"/>
          <p:cNvSpPr>
            <a:spLocks noChangeArrowheads="1"/>
          </p:cNvSpPr>
          <p:nvPr/>
        </p:nvSpPr>
        <p:spPr bwMode="auto">
          <a:xfrm>
            <a:off x="5692775" y="6435725"/>
            <a:ext cx="2125663" cy="323850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Герб Пучежского района</a:t>
            </a:r>
          </a:p>
        </p:txBody>
      </p:sp>
      <p:sp>
        <p:nvSpPr>
          <p:cNvPr id="33804" name="TextBox 6"/>
          <p:cNvSpPr txBox="1">
            <a:spLocks noChangeArrowheads="1"/>
          </p:cNvSpPr>
          <p:nvPr/>
        </p:nvSpPr>
        <p:spPr bwMode="auto">
          <a:xfrm>
            <a:off x="3470275" y="4818063"/>
            <a:ext cx="3702050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Диаметр центрального</a:t>
            </a:r>
            <a:r>
              <a:rPr lang="en-US" altLang="ru-RU" sz="2200">
                <a:solidFill>
                  <a:srgbClr val="000000"/>
                </a:solidFill>
              </a:rPr>
              <a:t> </a:t>
            </a:r>
            <a:r>
              <a:rPr lang="ru-RU" altLang="ru-RU" sz="2200">
                <a:solidFill>
                  <a:srgbClr val="000000"/>
                </a:solidFill>
              </a:rPr>
              <a:t>поднятия </a:t>
            </a:r>
            <a:r>
              <a:rPr lang="ru-RU" altLang="ru-RU" sz="2200" b="1">
                <a:solidFill>
                  <a:srgbClr val="000000"/>
                </a:solidFill>
              </a:rPr>
              <a:t>8-10 км</a:t>
            </a:r>
            <a:r>
              <a:rPr lang="ru-RU" altLang="ru-RU" sz="2200">
                <a:solidFill>
                  <a:srgbClr val="000000"/>
                </a:solidFill>
              </a:rPr>
              <a:t>, высота – </a:t>
            </a:r>
            <a:r>
              <a:rPr lang="ru-RU" altLang="ru-RU" sz="2200" b="1">
                <a:solidFill>
                  <a:srgbClr val="000000"/>
                </a:solidFill>
              </a:rPr>
              <a:t>1,6-1,9 км</a:t>
            </a:r>
            <a:r>
              <a:rPr lang="ru-RU" altLang="ru-RU" sz="220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Предполагаемый размер </a:t>
            </a:r>
            <a:endParaRPr lang="en-US" altLang="ru-RU" sz="220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астероида </a:t>
            </a:r>
            <a:r>
              <a:rPr lang="ru-RU" altLang="ru-RU" sz="2200" b="1">
                <a:solidFill>
                  <a:srgbClr val="000000"/>
                </a:solidFill>
              </a:rPr>
              <a:t>2-4 км</a:t>
            </a:r>
            <a:r>
              <a:rPr lang="ru-RU" altLang="ru-RU" sz="220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1" descr="Карта крупнейших астробле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750" y="1681163"/>
            <a:ext cx="8872538" cy="50403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4819" name="Rectangle 7"/>
          <p:cNvSpPr>
            <a:spLocks noChangeArrowheads="1"/>
          </p:cNvSpPr>
          <p:nvPr/>
        </p:nvSpPr>
        <p:spPr bwMode="auto">
          <a:xfrm>
            <a:off x="4768850" y="6121400"/>
            <a:ext cx="2362200" cy="684213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Схема размещения крупнейших астроблем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на территории России</a:t>
            </a:r>
          </a:p>
        </p:txBody>
      </p:sp>
      <p:sp>
        <p:nvSpPr>
          <p:cNvPr id="34820" name="Rectangle 9"/>
          <p:cNvSpPr>
            <a:spLocks noChangeArrowheads="1"/>
          </p:cNvSpPr>
          <p:nvPr/>
        </p:nvSpPr>
        <p:spPr bwMode="auto">
          <a:xfrm>
            <a:off x="0" y="84138"/>
            <a:ext cx="9144000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10800" bIns="10800" anchor="ctr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altLang="ru-RU" sz="2400" b="1">
                <a:solidFill>
                  <a:srgbClr val="000000"/>
                </a:solidFill>
                <a:latin typeface="Arial" charset="0"/>
              </a:rPr>
              <a:t>Гигантские астроблемы</a:t>
            </a:r>
          </a:p>
        </p:txBody>
      </p:sp>
      <p:sp>
        <p:nvSpPr>
          <p:cNvPr id="34821" name="Text Box 10"/>
          <p:cNvSpPr txBox="1">
            <a:spLocks noChangeArrowheads="1"/>
          </p:cNvSpPr>
          <p:nvPr/>
        </p:nvSpPr>
        <p:spPr bwMode="auto">
          <a:xfrm>
            <a:off x="0" y="239713"/>
            <a:ext cx="4651375" cy="117633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200" b="1" i="1">
                <a:solidFill>
                  <a:srgbClr val="000000"/>
                </a:solidFill>
              </a:rPr>
              <a:t>Гигантские астроблемы (гиаблемы)</a:t>
            </a:r>
            <a:r>
              <a:rPr lang="ru-RU" altLang="ru-RU" sz="220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(диаметром более 100 км)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практически всегда сложены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преимущественно импактитами.</a:t>
            </a:r>
            <a:r>
              <a:rPr lang="ru-RU" altLang="ru-RU"/>
              <a:t>. </a:t>
            </a:r>
          </a:p>
        </p:txBody>
      </p:sp>
      <p:sp>
        <p:nvSpPr>
          <p:cNvPr id="34822" name="Овал 7"/>
          <p:cNvSpPr>
            <a:spLocks noChangeArrowheads="1"/>
          </p:cNvSpPr>
          <p:nvPr/>
        </p:nvSpPr>
        <p:spPr bwMode="auto">
          <a:xfrm>
            <a:off x="5099050" y="3759200"/>
            <a:ext cx="539750" cy="539750"/>
          </a:xfrm>
          <a:prstGeom prst="ellipse">
            <a:avLst/>
          </a:prstGeom>
          <a:noFill/>
          <a:ln w="57150" algn="ctr">
            <a:solidFill>
              <a:srgbClr val="FF0066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sp>
        <p:nvSpPr>
          <p:cNvPr id="34823" name="Text Box 12"/>
          <p:cNvSpPr txBox="1">
            <a:spLocks noChangeArrowheads="1"/>
          </p:cNvSpPr>
          <p:nvPr/>
        </p:nvSpPr>
        <p:spPr bwMode="auto">
          <a:xfrm>
            <a:off x="4638675" y="465138"/>
            <a:ext cx="3395663" cy="1077912"/>
          </a:xfrm>
          <a:prstGeom prst="rect">
            <a:avLst/>
          </a:prstGeom>
          <a:solidFill>
            <a:srgbClr val="EAEAEA"/>
          </a:solidFill>
          <a:ln w="38100" cmpd="dbl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ru-RU" sz="2000">
                <a:solidFill>
                  <a:srgbClr val="000000"/>
                </a:solidFill>
                <a:latin typeface="Arial Black" pitchFamily="34" charset="0"/>
              </a:rPr>
              <a:t>NB!</a:t>
            </a:r>
            <a:r>
              <a:rPr lang="ru-RU" altLang="ru-RU" sz="2000" b="1">
                <a:solidFill>
                  <a:srgbClr val="000000"/>
                </a:solidFill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Общая закономерность – </a:t>
            </a:r>
          </a:p>
          <a:p>
            <a:pPr algn="ctr">
              <a:lnSpc>
                <a:spcPct val="80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чем крупнее астроблема, </a:t>
            </a:r>
          </a:p>
          <a:p>
            <a:pPr algn="ctr">
              <a:lnSpc>
                <a:spcPct val="80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тем больше в ней импактитов!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3" descr="Попигай по Массайтису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663" y="47625"/>
            <a:ext cx="5102225" cy="59102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5372100" y="3168650"/>
            <a:ext cx="3771900" cy="18161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1 – чехол Сибирской платформы; </a:t>
            </a:r>
          </a:p>
          <a:p>
            <a:pPr algn="ctr">
              <a:lnSpc>
                <a:spcPct val="80000"/>
              </a:lnSpc>
            </a:pPr>
            <a:r>
              <a:rPr lang="ru-RU" altLang="ru-RU" sz="2000">
                <a:solidFill>
                  <a:srgbClr val="000000"/>
                </a:solidFill>
              </a:rPr>
              <a:t>2 – фундамент Сибирской платформы; </a:t>
            </a:r>
            <a:r>
              <a:rPr lang="ru-RU" altLang="ru-RU" sz="2000" b="1">
                <a:solidFill>
                  <a:srgbClr val="000000"/>
                </a:solidFill>
              </a:rPr>
              <a:t>3 – зювиты</a:t>
            </a:r>
            <a:r>
              <a:rPr lang="ru-RU" altLang="ru-RU" sz="2000">
                <a:solidFill>
                  <a:srgbClr val="000000"/>
                </a:solidFill>
              </a:rPr>
              <a:t>, </a:t>
            </a:r>
          </a:p>
          <a:p>
            <a:pPr algn="ctr">
              <a:lnSpc>
                <a:spcPct val="80000"/>
              </a:lnSpc>
            </a:pPr>
            <a:r>
              <a:rPr lang="ru-RU" altLang="ru-RU" sz="2000" b="1">
                <a:solidFill>
                  <a:srgbClr val="000000"/>
                </a:solidFill>
              </a:rPr>
              <a:t>4 – тагамиты; 5 – аллогенные брекчии; 6 – аутигенные брекчии</a:t>
            </a:r>
            <a:r>
              <a:rPr lang="ru-RU" altLang="ru-RU" sz="2000">
                <a:solidFill>
                  <a:srgbClr val="000000"/>
                </a:solidFill>
              </a:rPr>
              <a:t>, переходящие в подкратерную зону трещиноватости;  7 – разрывы.</a:t>
            </a:r>
          </a:p>
        </p:txBody>
      </p:sp>
      <p:sp>
        <p:nvSpPr>
          <p:cNvPr id="35844" name="Rectangle 5"/>
          <p:cNvSpPr>
            <a:spLocks noChangeArrowheads="1"/>
          </p:cNvSpPr>
          <p:nvPr/>
        </p:nvSpPr>
        <p:spPr bwMode="auto">
          <a:xfrm>
            <a:off x="5064125" y="2390775"/>
            <a:ext cx="2457450" cy="61118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Геологическая карта Попигайской астроблемы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(по В.Л. Массайтису, 1980)</a:t>
            </a:r>
          </a:p>
        </p:txBody>
      </p:sp>
      <p:sp>
        <p:nvSpPr>
          <p:cNvPr id="35845" name="Rectangle 6"/>
          <p:cNvSpPr>
            <a:spLocks noChangeArrowheads="1"/>
          </p:cNvSpPr>
          <p:nvPr/>
        </p:nvSpPr>
        <p:spPr bwMode="auto">
          <a:xfrm>
            <a:off x="5281613" y="25400"/>
            <a:ext cx="3862387" cy="309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10800" bIns="10800" anchor="ctr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altLang="ru-RU" sz="2200" b="1" i="1">
                <a:solidFill>
                  <a:srgbClr val="000000"/>
                </a:solidFill>
                <a:latin typeface="Arial" charset="0"/>
              </a:rPr>
              <a:t>Попигайская астроблема</a:t>
            </a:r>
          </a:p>
        </p:txBody>
      </p:sp>
      <p:pic>
        <p:nvPicPr>
          <p:cNvPr id="35846" name="Picture 10" descr="Фельдман-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6688" y="5016500"/>
            <a:ext cx="6437312" cy="16430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5847" name="Rectangle 11"/>
          <p:cNvSpPr>
            <a:spLocks noChangeArrowheads="1"/>
          </p:cNvSpPr>
          <p:nvPr/>
        </p:nvSpPr>
        <p:spPr bwMode="auto">
          <a:xfrm>
            <a:off x="320675" y="6378575"/>
            <a:ext cx="2922588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Разрез Попигайской астроблемы (по В.И. Фельдману, 1999)</a:t>
            </a:r>
          </a:p>
        </p:txBody>
      </p:sp>
      <p:sp>
        <p:nvSpPr>
          <p:cNvPr id="35848" name="TextBox 7"/>
          <p:cNvSpPr txBox="1">
            <a:spLocks noChangeArrowheads="1"/>
          </p:cNvSpPr>
          <p:nvPr/>
        </p:nvSpPr>
        <p:spPr bwMode="auto">
          <a:xfrm>
            <a:off x="5451475" y="457200"/>
            <a:ext cx="3692525" cy="180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altLang="ru-RU" sz="2200">
                <a:solidFill>
                  <a:srgbClr val="000000"/>
                </a:solidFill>
              </a:rPr>
              <a:t>Многокольцевой </a:t>
            </a:r>
            <a:r>
              <a:rPr lang="ru-RU" altLang="ru-RU" sz="2200" i="1">
                <a:solidFill>
                  <a:srgbClr val="000000"/>
                </a:solidFill>
              </a:rPr>
              <a:t>импактный бассейн</a:t>
            </a:r>
            <a:r>
              <a:rPr lang="ru-RU" altLang="ru-RU" sz="2200">
                <a:solidFill>
                  <a:srgbClr val="000000"/>
                </a:solidFill>
              </a:rPr>
              <a:t> с концентрически-зональным строением диаметром </a:t>
            </a:r>
            <a:r>
              <a:rPr lang="ru-RU" altLang="ru-RU" sz="2200" b="1">
                <a:solidFill>
                  <a:srgbClr val="000000"/>
                </a:solidFill>
              </a:rPr>
              <a:t>100 км</a:t>
            </a:r>
            <a:r>
              <a:rPr lang="ru-RU" altLang="ru-RU" sz="220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altLang="ru-RU" sz="2200">
                <a:solidFill>
                  <a:srgbClr val="000000"/>
                </a:solidFill>
              </a:rPr>
              <a:t>Возраст Попигайского кратера оценивается в </a:t>
            </a:r>
            <a:r>
              <a:rPr lang="ru-RU" altLang="ru-RU" sz="2200" b="1">
                <a:solidFill>
                  <a:srgbClr val="000000"/>
                </a:solidFill>
              </a:rPr>
              <a:t>35,7 млн лет</a:t>
            </a:r>
            <a:r>
              <a:rPr lang="ru-RU" altLang="ru-RU" sz="2200">
                <a:solidFill>
                  <a:srgbClr val="0000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2"/>
          <p:cNvPicPr>
            <a:picLocks noChangeAspect="1"/>
          </p:cNvPicPr>
          <p:nvPr/>
        </p:nvPicPr>
        <p:blipFill>
          <a:blip r:embed="rId2" cstate="print"/>
          <a:srcRect l="11530" t="14714" b="35725"/>
          <a:stretch>
            <a:fillRect/>
          </a:stretch>
        </p:blipFill>
        <p:spPr bwMode="auto">
          <a:xfrm>
            <a:off x="163513" y="1979613"/>
            <a:ext cx="8789987" cy="32813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6867" name="Text Box 10"/>
          <p:cNvSpPr txBox="1">
            <a:spLocks noChangeArrowheads="1"/>
          </p:cNvSpPr>
          <p:nvPr/>
        </p:nvSpPr>
        <p:spPr bwMode="auto">
          <a:xfrm>
            <a:off x="0" y="369888"/>
            <a:ext cx="9144000" cy="153193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altLang="ru-RU" sz="2200">
                <a:solidFill>
                  <a:srgbClr val="000000"/>
                </a:solidFill>
              </a:rPr>
              <a:t>Размеры выброшенных глыб осадочных пород мишени в краевой части кратера достигают нескольких километров (клиппеновые брекчии).</a:t>
            </a:r>
          </a:p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altLang="ru-RU" sz="2200">
                <a:solidFill>
                  <a:srgbClr val="000000"/>
                </a:solidFill>
              </a:rPr>
              <a:t>Ближе к центру появляются мегабрекчии, сложенные хаотически-перемешанными между собой и с другими импактитами обломками пород мишени величиной             от 1 до 100 метров.</a:t>
            </a:r>
          </a:p>
        </p:txBody>
      </p:sp>
      <p:sp>
        <p:nvSpPr>
          <p:cNvPr id="36868" name="TextBox 1"/>
          <p:cNvSpPr txBox="1">
            <a:spLocks noChangeArrowheads="1"/>
          </p:cNvSpPr>
          <p:nvPr/>
        </p:nvSpPr>
        <p:spPr bwMode="auto">
          <a:xfrm>
            <a:off x="3732213" y="5114925"/>
            <a:ext cx="4816475" cy="41592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Пестрые скалы на реке Россоха (приток реки Попигай)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Фото Виталия Горшкова </a:t>
            </a:r>
            <a:r>
              <a:rPr lang="en-US" altLang="ru-RU" sz="1600" b="1">
                <a:solidFill>
                  <a:srgbClr val="000000"/>
                </a:solidFill>
              </a:rPr>
              <a:t>http://magictaiga.com/</a:t>
            </a:r>
            <a:endParaRPr lang="ru-RU" altLang="ru-RU" sz="16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475" y="1554163"/>
            <a:ext cx="4862513" cy="3240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891" name="Text Box 10"/>
          <p:cNvSpPr txBox="1">
            <a:spLocks noChangeArrowheads="1"/>
          </p:cNvSpPr>
          <p:nvPr/>
        </p:nvSpPr>
        <p:spPr bwMode="auto">
          <a:xfrm>
            <a:off x="0" y="107950"/>
            <a:ext cx="9144000" cy="14462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5000"/>
              </a:spcBef>
            </a:pPr>
            <a:r>
              <a:rPr lang="ru-RU" altLang="ru-RU" sz="2200">
                <a:solidFill>
                  <a:srgbClr val="000000"/>
                </a:solidFill>
              </a:rPr>
              <a:t>Выше по разрезу внутренняя часть кратера выполнена сложным чередованием отложений взрывного облака (зювитовые формации), донных импактных брекчий и расплавных пород – тагамитов. Отдельные тела тагамитов по данным бурения достигают мощности 600 метров, а общий объём импактного расплава, возникшего в кратере, оценивается величиной около 2 000 куб. км.</a:t>
            </a:r>
          </a:p>
        </p:txBody>
      </p:sp>
      <p:sp>
        <p:nvSpPr>
          <p:cNvPr id="37892" name="TextBox 1"/>
          <p:cNvSpPr txBox="1">
            <a:spLocks noChangeArrowheads="1"/>
          </p:cNvSpPr>
          <p:nvPr/>
        </p:nvSpPr>
        <p:spPr bwMode="auto">
          <a:xfrm>
            <a:off x="4572000" y="2154238"/>
            <a:ext cx="2292350" cy="80962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Глыбовые брекчии Пестрых скал.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Фото Виталия Горшкова </a:t>
            </a:r>
            <a:r>
              <a:rPr lang="en-US" altLang="ru-RU" sz="1600" b="1">
                <a:solidFill>
                  <a:srgbClr val="000000"/>
                </a:solidFill>
              </a:rPr>
              <a:t>http://magictaiga.com/</a:t>
            </a:r>
            <a:endParaRPr lang="ru-RU" altLang="ru-RU" sz="1600" b="1">
              <a:solidFill>
                <a:srgbClr val="000000"/>
              </a:solidFill>
            </a:endParaRPr>
          </a:p>
        </p:txBody>
      </p:sp>
      <p:pic>
        <p:nvPicPr>
          <p:cNvPr id="3789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3063" y="3513138"/>
            <a:ext cx="4862512" cy="32400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7894" name="TextBox 7"/>
          <p:cNvSpPr txBox="1">
            <a:spLocks noChangeArrowheads="1"/>
          </p:cNvSpPr>
          <p:nvPr/>
        </p:nvSpPr>
        <p:spPr bwMode="auto">
          <a:xfrm>
            <a:off x="2279650" y="5451475"/>
            <a:ext cx="2292350" cy="80962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Глыбы гнейсов с коркой расплавного стекла.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Фото Виталия Горшкова </a:t>
            </a:r>
            <a:r>
              <a:rPr lang="en-US" altLang="ru-RU" sz="1600" b="1">
                <a:solidFill>
                  <a:srgbClr val="000000"/>
                </a:solidFill>
              </a:rPr>
              <a:t>http://magictaiga.com/</a:t>
            </a:r>
            <a:endParaRPr lang="ru-RU" altLang="ru-RU" sz="16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70300" y="3194050"/>
            <a:ext cx="5402263" cy="3598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15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13" y="68263"/>
            <a:ext cx="5629275" cy="3752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8916" name="TextBox 5"/>
          <p:cNvSpPr txBox="1">
            <a:spLocks noChangeArrowheads="1"/>
          </p:cNvSpPr>
          <p:nvPr/>
        </p:nvSpPr>
        <p:spPr bwMode="auto">
          <a:xfrm>
            <a:off x="5224463" y="388938"/>
            <a:ext cx="2292350" cy="6127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Зювиты.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Фото Виталия Горшкова </a:t>
            </a:r>
            <a:r>
              <a:rPr lang="en-US" altLang="ru-RU" sz="1600" b="1">
                <a:solidFill>
                  <a:srgbClr val="000000"/>
                </a:solidFill>
              </a:rPr>
              <a:t>http://magictaiga.com/</a:t>
            </a:r>
            <a:endParaRPr lang="ru-RU" altLang="ru-RU" sz="1600" b="1">
              <a:solidFill>
                <a:srgbClr val="000000"/>
              </a:solidFill>
            </a:endParaRPr>
          </a:p>
        </p:txBody>
      </p:sp>
      <p:sp>
        <p:nvSpPr>
          <p:cNvPr id="38917" name="TextBox 6"/>
          <p:cNvSpPr txBox="1">
            <a:spLocks noChangeArrowheads="1"/>
          </p:cNvSpPr>
          <p:nvPr/>
        </p:nvSpPr>
        <p:spPr bwMode="auto">
          <a:xfrm>
            <a:off x="1895475" y="5976938"/>
            <a:ext cx="2292350" cy="6127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Шапки тагамитов.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Фото Виталия Горшкова </a:t>
            </a:r>
            <a:r>
              <a:rPr lang="en-US" altLang="ru-RU" sz="1600" b="1">
                <a:solidFill>
                  <a:srgbClr val="000000"/>
                </a:solidFill>
              </a:rPr>
              <a:t>http://magictaiga.com/</a:t>
            </a:r>
            <a:endParaRPr lang="ru-RU" altLang="ru-RU" sz="16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0"/>
          <p:cNvSpPr txBox="1">
            <a:spLocks noChangeArrowheads="1"/>
          </p:cNvSpPr>
          <p:nvPr/>
        </p:nvSpPr>
        <p:spPr bwMode="auto">
          <a:xfrm>
            <a:off x="0" y="223838"/>
            <a:ext cx="4189413" cy="22590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В породах кратера обнаружены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все известные признаки ударного метаморфизма, включая алмазы.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Общий объем алмазов оценивается примерно в 150 млрд. карат.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Закратерное поле рассеяния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импактных алмазов прослежено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на расстояния до 500 километров.</a:t>
            </a:r>
          </a:p>
        </p:txBody>
      </p:sp>
      <p:pic>
        <p:nvPicPr>
          <p:cNvPr id="39939" name="Рисунок 5" descr="графит-алмаз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9150" y="127000"/>
            <a:ext cx="4384675" cy="2619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9940" name="Text Box 10"/>
          <p:cNvSpPr txBox="1">
            <a:spLocks noChangeArrowheads="1"/>
          </p:cNvSpPr>
          <p:nvPr/>
        </p:nvSpPr>
        <p:spPr bwMode="auto">
          <a:xfrm>
            <a:off x="0" y="3794125"/>
            <a:ext cx="4143375" cy="25304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В породах кратера обнаружены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все известные признаки ударного метаморфизма, включая минералы высоких давлений – коэсит и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стишовит. Такие минералы сначала были получены искусственным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путем при высоких ударных давлениях и температуре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около 1000 </a:t>
            </a:r>
            <a:r>
              <a:rPr lang="ru-RU" altLang="ru-RU" sz="2200">
                <a:solidFill>
                  <a:srgbClr val="000000"/>
                </a:solidFill>
                <a:sym typeface="Symbol" pitchFamily="18" charset="2"/>
              </a:rPr>
              <a:t></a:t>
            </a:r>
            <a:r>
              <a:rPr lang="ru-RU" altLang="ru-RU" sz="2200">
                <a:solidFill>
                  <a:srgbClr val="000000"/>
                </a:solidFill>
              </a:rPr>
              <a:t>С.</a:t>
            </a:r>
            <a:endParaRPr lang="ru-RU" altLang="ru-RU"/>
          </a:p>
        </p:txBody>
      </p:sp>
      <p:grpSp>
        <p:nvGrpSpPr>
          <p:cNvPr id="39941" name="Группа 18"/>
          <p:cNvGrpSpPr>
            <a:grpSpLocks/>
          </p:cNvGrpSpPr>
          <p:nvPr/>
        </p:nvGrpSpPr>
        <p:grpSpPr bwMode="auto">
          <a:xfrm>
            <a:off x="4167188" y="4143375"/>
            <a:ext cx="4854575" cy="1892300"/>
            <a:chOff x="4497038" y="4045906"/>
            <a:chExt cx="4578234" cy="2141951"/>
          </a:xfrm>
        </p:grpSpPr>
        <p:sp>
          <p:nvSpPr>
            <p:cNvPr id="39942" name="Прямоугольник 1"/>
            <p:cNvSpPr>
              <a:spLocks noChangeArrowheads="1"/>
            </p:cNvSpPr>
            <p:nvPr/>
          </p:nvSpPr>
          <p:spPr bwMode="auto">
            <a:xfrm>
              <a:off x="4497038" y="4045906"/>
              <a:ext cx="4516437" cy="2141951"/>
            </a:xfrm>
            <a:prstGeom prst="rect">
              <a:avLst/>
            </a:prstGeom>
            <a:solidFill>
              <a:schemeClr val="tx1"/>
            </a:solidFill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/>
            </a:p>
          </p:txBody>
        </p:sp>
        <p:sp>
          <p:nvSpPr>
            <p:cNvPr id="39943" name="TextBox 4"/>
            <p:cNvSpPr txBox="1">
              <a:spLocks noChangeArrowheads="1"/>
            </p:cNvSpPr>
            <p:nvPr/>
          </p:nvSpPr>
          <p:spPr bwMode="auto">
            <a:xfrm>
              <a:off x="8047702" y="5473654"/>
              <a:ext cx="102757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ru-RU" sz="2400" b="1">
                  <a:solidFill>
                    <a:srgbClr val="000000"/>
                  </a:solidFill>
                </a:rPr>
                <a:t>P(</a:t>
              </a:r>
              <a:r>
                <a:rPr lang="ru-RU" altLang="ru-RU" sz="2400" b="1">
                  <a:solidFill>
                    <a:srgbClr val="000000"/>
                  </a:solidFill>
                </a:rPr>
                <a:t>кбар)</a:t>
              </a:r>
            </a:p>
          </p:txBody>
        </p:sp>
        <p:cxnSp>
          <p:nvCxnSpPr>
            <p:cNvPr id="39944" name="Прямая соединительная линия 7"/>
            <p:cNvCxnSpPr>
              <a:cxnSpLocks noChangeShapeType="1"/>
            </p:cNvCxnSpPr>
            <p:nvPr/>
          </p:nvCxnSpPr>
          <p:spPr bwMode="auto">
            <a:xfrm>
              <a:off x="5112774" y="5597701"/>
              <a:ext cx="0" cy="184666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cxnSp>
          <p:nvCxnSpPr>
            <p:cNvPr id="39945" name="Прямая соединительная линия 12"/>
            <p:cNvCxnSpPr>
              <a:cxnSpLocks noChangeShapeType="1"/>
            </p:cNvCxnSpPr>
            <p:nvPr/>
          </p:nvCxnSpPr>
          <p:spPr bwMode="auto">
            <a:xfrm>
              <a:off x="6966155" y="5597701"/>
              <a:ext cx="0" cy="184666"/>
            </a:xfrm>
            <a:prstGeom prst="line">
              <a:avLst/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</p:cxnSp>
        <p:sp>
          <p:nvSpPr>
            <p:cNvPr id="39946" name="TextBox 15"/>
            <p:cNvSpPr txBox="1">
              <a:spLocks noChangeArrowheads="1"/>
            </p:cNvSpPr>
            <p:nvPr/>
          </p:nvSpPr>
          <p:spPr bwMode="auto">
            <a:xfrm>
              <a:off x="4884316" y="5692847"/>
              <a:ext cx="46679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2400" b="1">
                  <a:solidFill>
                    <a:srgbClr val="000000"/>
                  </a:solidFill>
                </a:rPr>
                <a:t>30</a:t>
              </a:r>
            </a:p>
          </p:txBody>
        </p:sp>
        <p:sp>
          <p:nvSpPr>
            <p:cNvPr id="39947" name="TextBox 16"/>
            <p:cNvSpPr txBox="1">
              <a:spLocks noChangeArrowheads="1"/>
            </p:cNvSpPr>
            <p:nvPr/>
          </p:nvSpPr>
          <p:spPr bwMode="auto">
            <a:xfrm>
              <a:off x="6664646" y="5687085"/>
              <a:ext cx="60785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ru-RU" altLang="ru-RU" sz="2400" b="1">
                  <a:solidFill>
                    <a:srgbClr val="000000"/>
                  </a:solidFill>
                </a:rPr>
                <a:t>100</a:t>
              </a:r>
            </a:p>
          </p:txBody>
        </p:sp>
        <p:sp>
          <p:nvSpPr>
            <p:cNvPr id="11" name="Стрелка вправо 10"/>
            <p:cNvSpPr/>
            <p:nvPr/>
          </p:nvSpPr>
          <p:spPr bwMode="auto">
            <a:xfrm>
              <a:off x="4691665" y="5557132"/>
              <a:ext cx="3389510" cy="204851"/>
            </a:xfrm>
            <a:prstGeom prst="rightArrow">
              <a:avLst>
                <a:gd name="adj1" fmla="val 50000"/>
                <a:gd name="adj2" fmla="val 128571"/>
              </a:avLst>
            </a:prstGeom>
            <a:gradFill flip="none" rotWithShape="1">
              <a:gsLst>
                <a:gs pos="0">
                  <a:srgbClr val="FF0000"/>
                </a:gs>
                <a:gs pos="68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  <a:tileRect/>
            </a:gradFill>
            <a:ln w="190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39949" name="Двойная стрелка влево/вправо 13"/>
            <p:cNvSpPr>
              <a:spLocks noChangeArrowheads="1"/>
            </p:cNvSpPr>
            <p:nvPr/>
          </p:nvSpPr>
          <p:spPr bwMode="auto">
            <a:xfrm>
              <a:off x="5004619" y="4935255"/>
              <a:ext cx="1917291" cy="620973"/>
            </a:xfrm>
            <a:prstGeom prst="leftRightArrow">
              <a:avLst>
                <a:gd name="adj1" fmla="val 50000"/>
                <a:gd name="adj2" fmla="val 50001"/>
              </a:avLst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39950" name="Двойная стрелка влево/вправо 20"/>
            <p:cNvSpPr>
              <a:spLocks noChangeArrowheads="1"/>
            </p:cNvSpPr>
            <p:nvPr/>
          </p:nvSpPr>
          <p:spPr bwMode="auto">
            <a:xfrm>
              <a:off x="6931695" y="4935255"/>
              <a:ext cx="1917291" cy="620977"/>
            </a:xfrm>
            <a:prstGeom prst="leftRightArrow">
              <a:avLst>
                <a:gd name="adj1" fmla="val 50000"/>
                <a:gd name="adj2" fmla="val 50001"/>
              </a:avLst>
            </a:prstGeom>
            <a:noFill/>
            <a:ln w="19050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altLang="ru-RU">
                <a:solidFill>
                  <a:srgbClr val="0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95318" y="5061177"/>
              <a:ext cx="1143810" cy="3701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b="1" dirty="0">
                  <a:solidFill>
                    <a:srgbClr val="000000"/>
                  </a:solidFill>
                  <a:latin typeface="+mn-lt"/>
                </a:rPr>
                <a:t>КОЭСИТ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130495" y="5073755"/>
              <a:ext cx="1540551" cy="37016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b="1" dirty="0">
                  <a:solidFill>
                    <a:srgbClr val="000000"/>
                  </a:solidFill>
                  <a:latin typeface="+mn-lt"/>
                </a:rPr>
                <a:t>СТИШОВИТ</a:t>
              </a:r>
            </a:p>
          </p:txBody>
        </p:sp>
        <p:sp>
          <p:nvSpPr>
            <p:cNvPr id="39953" name="TextBox 17"/>
            <p:cNvSpPr txBox="1">
              <a:spLocks noChangeArrowheads="1"/>
            </p:cNvSpPr>
            <p:nvPr/>
          </p:nvSpPr>
          <p:spPr bwMode="auto">
            <a:xfrm>
              <a:off x="4667185" y="4183692"/>
              <a:ext cx="417614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ru-RU" altLang="ru-RU" sz="2200" b="1">
                  <a:solidFill>
                    <a:srgbClr val="000000"/>
                  </a:solidFill>
                </a:rPr>
                <a:t>Области устойчивости минералов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5489575" y="52388"/>
            <a:ext cx="3606800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tIns="10800" bIns="10800" anchor="ctr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altLang="ru-RU" sz="2400" b="1" i="1">
                <a:solidFill>
                  <a:srgbClr val="000000"/>
                </a:solidFill>
              </a:rPr>
              <a:t>Астроблема Садбери</a:t>
            </a: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0" y="0"/>
            <a:ext cx="5310188" cy="89693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Магматический комплекс Садбери (Канада) внедрился 1,85 млрд. лет назад в центральную часть огромного взрывного кратера. </a:t>
            </a:r>
          </a:p>
        </p:txBody>
      </p:sp>
      <p:pic>
        <p:nvPicPr>
          <p:cNvPr id="40964" name="Picture 5" descr="Садбери обзо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88" y="931863"/>
            <a:ext cx="3541712" cy="251936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40965" name="Picture 6" descr="Садбери карта разрез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1914525"/>
            <a:ext cx="4371975" cy="48133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61223" name="Picture 7" descr="Садбери деформац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48300" y="414338"/>
            <a:ext cx="3663950" cy="31861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61224" name="Rectangle 8"/>
          <p:cNvSpPr>
            <a:spLocks noChangeArrowheads="1"/>
          </p:cNvSpPr>
          <p:nvPr/>
        </p:nvSpPr>
        <p:spPr bwMode="auto">
          <a:xfrm>
            <a:off x="6645275" y="3430588"/>
            <a:ext cx="2008188" cy="617537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Схема деформации астроблемы Садбери (по </a:t>
            </a:r>
            <a:r>
              <a:rPr lang="en-US" altLang="ru-RU" sz="1600" b="1">
                <a:solidFill>
                  <a:srgbClr val="000000"/>
                </a:solidFill>
              </a:rPr>
              <a:t>Cowan et al.</a:t>
            </a:r>
            <a:r>
              <a:rPr lang="ru-RU" altLang="ru-RU" sz="1600" b="1">
                <a:solidFill>
                  <a:srgbClr val="000000"/>
                </a:solidFill>
              </a:rPr>
              <a:t>, 1999)</a:t>
            </a:r>
          </a:p>
        </p:txBody>
      </p:sp>
      <p:sp>
        <p:nvSpPr>
          <p:cNvPr id="40968" name="Rectangle 9"/>
          <p:cNvSpPr>
            <a:spLocks noChangeArrowheads="1"/>
          </p:cNvSpPr>
          <p:nvPr/>
        </p:nvSpPr>
        <p:spPr bwMode="auto">
          <a:xfrm>
            <a:off x="2960688" y="1046163"/>
            <a:ext cx="2008187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Местоположение астроблемы Садбери</a:t>
            </a:r>
          </a:p>
        </p:txBody>
      </p:sp>
      <p:sp>
        <p:nvSpPr>
          <p:cNvPr id="40969" name="Rectangle 10"/>
          <p:cNvSpPr>
            <a:spLocks noChangeArrowheads="1"/>
          </p:cNvSpPr>
          <p:nvPr/>
        </p:nvSpPr>
        <p:spPr bwMode="auto">
          <a:xfrm>
            <a:off x="171450" y="3903663"/>
            <a:ext cx="1890713" cy="80962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Геологическая карта и разрез астроблемы Садбери </a:t>
            </a:r>
          </a:p>
          <a:p>
            <a:pPr algn="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(по </a:t>
            </a:r>
            <a:r>
              <a:rPr lang="en-US" altLang="ru-RU" sz="1600" b="1">
                <a:solidFill>
                  <a:srgbClr val="000000"/>
                </a:solidFill>
              </a:rPr>
              <a:t>Cowan et al.</a:t>
            </a:r>
            <a:r>
              <a:rPr lang="ru-RU" altLang="ru-RU" sz="1600" b="1">
                <a:solidFill>
                  <a:srgbClr val="000000"/>
                </a:solidFill>
              </a:rPr>
              <a:t>, 1999)</a:t>
            </a:r>
          </a:p>
        </p:txBody>
      </p:sp>
      <p:sp>
        <p:nvSpPr>
          <p:cNvPr id="40970" name="Text Box 11"/>
          <p:cNvSpPr txBox="1">
            <a:spLocks noChangeArrowheads="1"/>
          </p:cNvSpPr>
          <p:nvPr/>
        </p:nvSpPr>
        <p:spPr bwMode="auto">
          <a:xfrm>
            <a:off x="6207125" y="4219575"/>
            <a:ext cx="2936875" cy="14462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Результаты численного моделирования: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– размер космического тела 12,5 км;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– скорость 20 км/сек.</a:t>
            </a:r>
          </a:p>
        </p:txBody>
      </p:sp>
      <p:sp>
        <p:nvSpPr>
          <p:cNvPr id="40971" name="Text Box 12"/>
          <p:cNvSpPr txBox="1">
            <a:spLocks noChangeArrowheads="1"/>
          </p:cNvSpPr>
          <p:nvPr/>
        </p:nvSpPr>
        <p:spPr bwMode="auto">
          <a:xfrm>
            <a:off x="0" y="5133975"/>
            <a:ext cx="1792288" cy="14335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18000" rIns="1800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Комплекс содержит крупные месторождения </a:t>
            </a:r>
            <a:r>
              <a:rPr lang="en-US" altLang="ru-RU" sz="2200" b="1">
                <a:solidFill>
                  <a:srgbClr val="000000"/>
                </a:solidFill>
              </a:rPr>
              <a:t>Cu-Ni-Pt</a:t>
            </a:r>
            <a:r>
              <a:rPr lang="en-US" altLang="ru-RU" sz="2200">
                <a:solidFill>
                  <a:srgbClr val="000000"/>
                </a:solidFill>
              </a:rPr>
              <a:t>.</a:t>
            </a:r>
            <a:endParaRPr lang="ru-RU" altLang="ru-RU" sz="22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122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Aorounga_crater Ча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30675" y="1082675"/>
            <a:ext cx="3475038" cy="27654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9688" y="446088"/>
            <a:ext cx="9104312" cy="122872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Наиболее "просто" диагностируются импактные кратеры на гетерогенной мишени. Если астроблема возникает на поле распространения вулканических пород, ее очень легко спутать палеовулканом,</a:t>
            </a:r>
          </a:p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а импактиты – с вулканитами.</a:t>
            </a:r>
          </a:p>
        </p:txBody>
      </p:sp>
      <p:sp>
        <p:nvSpPr>
          <p:cNvPr id="41988" name="Rectangle 8"/>
          <p:cNvSpPr>
            <a:spLocks noChangeArrowheads="1"/>
          </p:cNvSpPr>
          <p:nvPr/>
        </p:nvSpPr>
        <p:spPr bwMode="auto">
          <a:xfrm>
            <a:off x="6858000" y="1335088"/>
            <a:ext cx="1749425" cy="468312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Импактный кратер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Аорунга. Чад</a:t>
            </a:r>
          </a:p>
        </p:txBody>
      </p:sp>
      <p:pic>
        <p:nvPicPr>
          <p:cNvPr id="41989" name="Picture 9" descr="Ouarkziz_crater Алжи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75" y="3649663"/>
            <a:ext cx="3905250" cy="31686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90" name="Rectangle 10"/>
          <p:cNvSpPr>
            <a:spLocks noChangeArrowheads="1"/>
          </p:cNvSpPr>
          <p:nvPr/>
        </p:nvSpPr>
        <p:spPr bwMode="auto">
          <a:xfrm>
            <a:off x="3097213" y="4241800"/>
            <a:ext cx="1624012" cy="4222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Импактный кратер Кваркзиз. Алжир </a:t>
            </a:r>
          </a:p>
        </p:txBody>
      </p:sp>
      <p:sp>
        <p:nvSpPr>
          <p:cNvPr id="41991" name="Text Box 12"/>
          <p:cNvSpPr txBox="1">
            <a:spLocks noChangeArrowheads="1"/>
          </p:cNvSpPr>
          <p:nvPr/>
        </p:nvSpPr>
        <p:spPr bwMode="auto">
          <a:xfrm>
            <a:off x="0" y="1651000"/>
            <a:ext cx="4194175" cy="17176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Задача осложняется тем, что крупные астроблемы иногда содержат реальные магматические тела, которые для внедрения используют зоны, ослабленные импактными ударами.</a:t>
            </a:r>
          </a:p>
        </p:txBody>
      </p:sp>
      <p:sp>
        <p:nvSpPr>
          <p:cNvPr id="1146897" name="Rectangle 17"/>
          <p:cNvSpPr>
            <a:spLocks noChangeArrowheads="1"/>
          </p:cNvSpPr>
          <p:nvPr/>
        </p:nvSpPr>
        <p:spPr bwMode="auto">
          <a:xfrm>
            <a:off x="544513" y="84138"/>
            <a:ext cx="8599487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tIns="10800" bIns="10800" anchor="ctr">
            <a:spAutoFit/>
          </a:bodyPr>
          <a:lstStyle/>
          <a:p>
            <a:pPr algn="r">
              <a:lnSpc>
                <a:spcPct val="85000"/>
              </a:lnSpc>
              <a:defRPr/>
            </a:pPr>
            <a:r>
              <a:rPr lang="ru-RU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Особенности диагностики астроблем</a:t>
            </a:r>
          </a:p>
        </p:txBody>
      </p:sp>
      <p:pic>
        <p:nvPicPr>
          <p:cNvPr id="41993" name="Рисунок 13" descr="Clearwater_Lakes Quebec, Canad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59450" y="3475038"/>
            <a:ext cx="3287713" cy="33147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1994" name="Rectangle 8"/>
          <p:cNvSpPr>
            <a:spLocks noChangeArrowheads="1"/>
          </p:cNvSpPr>
          <p:nvPr/>
        </p:nvSpPr>
        <p:spPr bwMode="auto">
          <a:xfrm>
            <a:off x="4721225" y="5856288"/>
            <a:ext cx="1968500" cy="468312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Импактный кратер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Лайкс Квебек. Канада</a:t>
            </a:r>
          </a:p>
        </p:txBody>
      </p:sp>
      <p:pic>
        <p:nvPicPr>
          <p:cNvPr id="12" name="Рисунок 11" descr="Ришат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3675" y="0"/>
            <a:ext cx="6880225" cy="68802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Roter_Kamm_crater Намиби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45038" y="3749675"/>
            <a:ext cx="4319587" cy="3028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147" name="Picture 11" descr="Roter_Kamm_crater_x2 Намиб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9075" y="3960813"/>
            <a:ext cx="4273550" cy="2274887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104775" y="4924425"/>
            <a:ext cx="1855788" cy="41433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Кратер Roter</a:t>
            </a:r>
            <a:r>
              <a:rPr lang="en-US" altLang="ru-RU" sz="1600" b="1">
                <a:solidFill>
                  <a:srgbClr val="000000"/>
                </a:solidFill>
              </a:rPr>
              <a:t> </a:t>
            </a:r>
            <a:r>
              <a:rPr lang="ru-RU" altLang="ru-RU" sz="1600" b="1">
                <a:solidFill>
                  <a:srgbClr val="000000"/>
                </a:solidFill>
              </a:rPr>
              <a:t>Kamm. Намибия</a:t>
            </a:r>
          </a:p>
        </p:txBody>
      </p:sp>
      <p:pic>
        <p:nvPicPr>
          <p:cNvPr id="6149" name="Picture 12" descr="Tenoumer Мавритания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25" y="60325"/>
            <a:ext cx="4319588" cy="30289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6150" name="Picture 14" descr="Tenoumer_x3 Мавритания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9338" y="771525"/>
            <a:ext cx="4710112" cy="20732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151" name="Text Box 13"/>
          <p:cNvSpPr txBox="1">
            <a:spLocks noChangeArrowheads="1"/>
          </p:cNvSpPr>
          <p:nvPr/>
        </p:nvSpPr>
        <p:spPr bwMode="auto">
          <a:xfrm>
            <a:off x="7462838" y="1606550"/>
            <a:ext cx="1593850" cy="41433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Кратер Tenoumer Мавритания</a:t>
            </a:r>
          </a:p>
        </p:txBody>
      </p:sp>
      <p:sp>
        <p:nvSpPr>
          <p:cNvPr id="6152" name="Rectangle 15"/>
          <p:cNvSpPr>
            <a:spLocks noChangeArrowheads="1"/>
          </p:cNvSpPr>
          <p:nvPr/>
        </p:nvSpPr>
        <p:spPr bwMode="auto">
          <a:xfrm>
            <a:off x="5178425" y="0"/>
            <a:ext cx="3965575" cy="633413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0000"/>
              </a:lnSpc>
              <a:spcBef>
                <a:spcPct val="25000"/>
              </a:spcBef>
            </a:pPr>
            <a:r>
              <a:rPr lang="ru-RU" altLang="ru-RU" sz="2200" b="1">
                <a:solidFill>
                  <a:srgbClr val="000000"/>
                </a:solidFill>
              </a:rPr>
              <a:t>Примеры импактных кратеров, выраженных морфологически</a:t>
            </a:r>
            <a:endParaRPr lang="ru-RU" altLang="ru-RU" sz="22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50"/>
            <a:ext cx="9144000" cy="830263"/>
          </a:xfr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400" b="1" i="1" u="sng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Полезные ископаемые, </a:t>
            </a:r>
            <a:br>
              <a:rPr lang="ru-RU" sz="2400" b="1" i="1" u="sng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</a:br>
            <a:r>
              <a:rPr lang="ru-RU" sz="2400" b="1" i="1" u="sng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связанные с </a:t>
            </a:r>
            <a:r>
              <a:rPr lang="ru-RU" sz="2400" b="1" i="1" u="sng" kern="12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импактными</a:t>
            </a:r>
            <a:r>
              <a:rPr lang="ru-RU" sz="2400" b="1" i="1" u="sng" kern="12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+mn-ea"/>
                <a:cs typeface="+mn-cs"/>
              </a:rPr>
              <a:t> кратерами</a:t>
            </a:r>
            <a:endParaRPr lang="ru-RU" dirty="0" smtClean="0"/>
          </a:p>
        </p:txBody>
      </p:sp>
      <p:sp>
        <p:nvSpPr>
          <p:cNvPr id="43011" name="Содержимое 2"/>
          <p:cNvSpPr>
            <a:spLocks noGrp="1"/>
          </p:cNvSpPr>
          <p:nvPr>
            <p:ph idx="1"/>
          </p:nvPr>
        </p:nvSpPr>
        <p:spPr>
          <a:xfrm>
            <a:off x="0" y="946150"/>
            <a:ext cx="9144000" cy="5576888"/>
          </a:xfrm>
        </p:spPr>
        <p:txBody>
          <a:bodyPr>
            <a:sp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С импактными кратерами связаны разнообразные месторождения полезных ископаемых, которые можно разделить на три группы: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</a:t>
            </a:r>
            <a:r>
              <a:rPr lang="ru-RU" alt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доимпактные</a:t>
            </a:r>
            <a:r>
              <a:rPr lang="ru-RU" alt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;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</a:t>
            </a:r>
            <a:r>
              <a:rPr lang="ru-RU" alt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синимпактные</a:t>
            </a:r>
            <a:r>
              <a:rPr lang="ru-RU" alt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;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</a:t>
            </a:r>
            <a:r>
              <a:rPr lang="ru-RU" alt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постимпактные</a:t>
            </a:r>
            <a:r>
              <a:rPr lang="ru-RU" alt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.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2200" b="1" i="1" smtClean="0">
                <a:solidFill>
                  <a:srgbClr val="000000"/>
                </a:solidFill>
                <a:effectLst/>
                <a:latin typeface="Arial Narrow" pitchFamily="34" charset="0"/>
              </a:rPr>
              <a:t>Доимпактные месторождения</a:t>
            </a:r>
            <a:r>
              <a:rPr lang="ru-RU" alt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alt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– это любые месторождения, подвергшиеся метеоритной бомбардировке и преобразованные в результате импактного воздействия. Такие месторождения крайне редки, поскольку метеориты редко попадают непосредственно на территорию месторождений.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2200" b="1" i="1" smtClean="0">
                <a:solidFill>
                  <a:srgbClr val="000000"/>
                </a:solidFill>
                <a:effectLst/>
                <a:latin typeface="Arial Narrow" pitchFamily="34" charset="0"/>
              </a:rPr>
              <a:t>Синимпактные месторождения</a:t>
            </a:r>
            <a:r>
              <a:rPr lang="ru-RU" alt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alt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формируются именно вследствие импактного события, то есть при ударном метаморфизме. Наиболее яркими представителями таких месторождений являются месторождения алмазов в Попигайской астроблеме и сульфидные медно-никелевые руды Садбери.</a:t>
            </a:r>
          </a:p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2200" b="1" i="1" smtClean="0">
                <a:solidFill>
                  <a:srgbClr val="000000"/>
                </a:solidFill>
                <a:effectLst/>
                <a:latin typeface="Arial Narrow" pitchFamily="34" charset="0"/>
              </a:rPr>
              <a:t>Постимпактные месторождения</a:t>
            </a:r>
            <a:r>
              <a:rPr lang="ru-RU" altLang="ru-RU" sz="2200" b="1" smtClean="0">
                <a:solidFill>
                  <a:srgbClr val="000000"/>
                </a:solidFill>
                <a:effectLst/>
                <a:latin typeface="Arial Narrow" pitchFamily="34" charset="0"/>
              </a:rPr>
              <a:t> </a:t>
            </a:r>
            <a:r>
              <a:rPr lang="ru-RU" altLang="ru-RU" sz="2200" smtClean="0">
                <a:solidFill>
                  <a:srgbClr val="000000"/>
                </a:solidFill>
                <a:effectLst/>
                <a:latin typeface="Arial Narrow" pitchFamily="34" charset="0"/>
              </a:rPr>
              <a:t>намного разнообразнее, они связаны с породами, выполняющими кратер: проявления угля, нефти, осадочных пород.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98438"/>
            <a:ext cx="9144000" cy="8302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Полный каталог </a:t>
            </a:r>
            <a:r>
              <a:rPr lang="ru-RU" sz="2400" b="1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импактных</a:t>
            </a:r>
            <a:r>
              <a:rPr lang="ru-RU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структур Земли </a:t>
            </a:r>
          </a:p>
          <a:p>
            <a:pPr algn="ctr">
              <a:defRPr/>
            </a:pPr>
            <a:r>
              <a:rPr lang="ru-RU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А.В. Михеевой, </a:t>
            </a:r>
            <a:r>
              <a:rPr lang="ru-RU" sz="2400" b="1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ИВМиМГ</a:t>
            </a:r>
            <a:r>
              <a:rPr lang="ru-RU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СО РАН </a:t>
            </a:r>
          </a:p>
        </p:txBody>
      </p:sp>
      <p:sp>
        <p:nvSpPr>
          <p:cNvPr id="44035" name="Прямоугольник 4"/>
          <p:cNvSpPr>
            <a:spLocks noChangeArrowheads="1"/>
          </p:cNvSpPr>
          <p:nvPr/>
        </p:nvSpPr>
        <p:spPr bwMode="auto">
          <a:xfrm>
            <a:off x="0" y="2520950"/>
            <a:ext cx="9144000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3200" b="1">
                <a:solidFill>
                  <a:srgbClr val="000000"/>
                </a:solidFill>
              </a:rPr>
              <a:t>http://labmpg.sscc.ru/impact/</a:t>
            </a:r>
            <a:endParaRPr lang="ru-RU" altLang="ru-RU" sz="3200" b="1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рис-57 ре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63" y="465138"/>
            <a:ext cx="2982912" cy="46386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180975" y="4933950"/>
            <a:ext cx="2420938" cy="61753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Схема развития импактных кратеров разром 5-10 км </a:t>
            </a:r>
          </a:p>
          <a:p>
            <a:pPr algn="ctr">
              <a:lnSpc>
                <a:spcPct val="80000"/>
              </a:lnSpc>
            </a:pPr>
            <a:r>
              <a:rPr lang="en-US" altLang="ru-RU" sz="1600" b="1">
                <a:solidFill>
                  <a:srgbClr val="000000"/>
                </a:solidFill>
              </a:rPr>
              <a:t>(</a:t>
            </a:r>
            <a:r>
              <a:rPr lang="ru-RU" altLang="ru-RU" sz="1600" b="1">
                <a:solidFill>
                  <a:srgbClr val="000000"/>
                </a:solidFill>
              </a:rPr>
              <a:t>по В.Л. Массайтису, 1980</a:t>
            </a:r>
            <a:r>
              <a:rPr lang="en-US" altLang="ru-RU" sz="1600" b="1">
                <a:solidFill>
                  <a:srgbClr val="000000"/>
                </a:solidFill>
              </a:rPr>
              <a:t>)</a:t>
            </a:r>
            <a:endParaRPr lang="ru-RU" altLang="ru-RU" sz="1600" b="1">
              <a:solidFill>
                <a:srgbClr val="000000"/>
              </a:solidFill>
            </a:endParaRP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049588" y="4125913"/>
            <a:ext cx="6002337" cy="1446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200" b="1">
                <a:solidFill>
                  <a:srgbClr val="000000"/>
                </a:solidFill>
              </a:rPr>
              <a:t>2 – экскавация</a:t>
            </a:r>
            <a:r>
              <a:rPr lang="ru-RU" altLang="ru-RU" sz="220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При ослаблении ударной волны </a:t>
            </a:r>
            <a:r>
              <a:rPr lang="ru-RU" altLang="ru-RU" sz="2200" i="1">
                <a:solidFill>
                  <a:srgbClr val="000000"/>
                </a:solidFill>
              </a:rPr>
              <a:t>"упругая отдача"</a:t>
            </a:r>
            <a:r>
              <a:rPr lang="ru-RU" altLang="ru-RU" sz="2200">
                <a:solidFill>
                  <a:srgbClr val="000000"/>
                </a:solidFill>
              </a:rPr>
              <a:t> инициирует быстрый рост кратера и выброс обломков, расплавленного стекла и пара,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а также деформацию мишени.</a:t>
            </a:r>
          </a:p>
        </p:txBody>
      </p:sp>
      <p:sp>
        <p:nvSpPr>
          <p:cNvPr id="1163269" name="Rectangle 5"/>
          <p:cNvSpPr>
            <a:spLocks noChangeArrowheads="1"/>
          </p:cNvSpPr>
          <p:nvPr/>
        </p:nvSpPr>
        <p:spPr bwMode="auto">
          <a:xfrm>
            <a:off x="0" y="14288"/>
            <a:ext cx="6423025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tIns="10800" bIns="10800" anchor="ctr"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ru-RU" sz="24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Механизм и фазы кратерообразования</a:t>
            </a:r>
          </a:p>
        </p:txBody>
      </p:sp>
      <p:pic>
        <p:nvPicPr>
          <p:cNvPr id="7174" name="Picture 9" descr="Масайтис Виктор Людвиго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5488" y="44450"/>
            <a:ext cx="2024062" cy="297497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175" name="Rectangle 10"/>
          <p:cNvSpPr>
            <a:spLocks noChangeArrowheads="1"/>
          </p:cNvSpPr>
          <p:nvPr/>
        </p:nvSpPr>
        <p:spPr bwMode="auto">
          <a:xfrm>
            <a:off x="7159625" y="2932113"/>
            <a:ext cx="1873250" cy="468312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54000" bIns="10800" anchor="ctr">
            <a:spAutoFit/>
          </a:bodyPr>
          <a:lstStyle/>
          <a:p>
            <a:pPr algn="ctr">
              <a:lnSpc>
                <a:spcPct val="80000"/>
              </a:lnSpc>
              <a:spcBef>
                <a:spcPts val="600"/>
              </a:spcBef>
            </a:pPr>
            <a:r>
              <a:rPr lang="ru-RU" altLang="ru-RU" sz="1600" b="1">
                <a:solidFill>
                  <a:srgbClr val="000000"/>
                </a:solidFill>
              </a:rPr>
              <a:t>Виктор Людвигович Масайтис</a:t>
            </a:r>
          </a:p>
        </p:txBody>
      </p:sp>
      <p:sp>
        <p:nvSpPr>
          <p:cNvPr id="7176" name="Text Box 4"/>
          <p:cNvSpPr txBox="1">
            <a:spLocks noChangeArrowheads="1"/>
          </p:cNvSpPr>
          <p:nvPr/>
        </p:nvSpPr>
        <p:spPr bwMode="auto">
          <a:xfrm>
            <a:off x="3038475" y="444500"/>
            <a:ext cx="4241800" cy="361315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200" b="1">
                <a:solidFill>
                  <a:srgbClr val="000000"/>
                </a:solidFill>
              </a:rPr>
              <a:t>1 – сжатие</a:t>
            </a:r>
            <a:r>
              <a:rPr lang="ru-RU" altLang="ru-RU" sz="220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В момент контакта возникает </a:t>
            </a:r>
          </a:p>
          <a:p>
            <a:pPr>
              <a:lnSpc>
                <a:spcPct val="80000"/>
              </a:lnSpc>
            </a:pPr>
            <a:r>
              <a:rPr lang="ru-RU" altLang="ru-RU" sz="2200" i="1">
                <a:solidFill>
                  <a:srgbClr val="000000"/>
                </a:solidFill>
              </a:rPr>
              <a:t>ударная волна</a:t>
            </a:r>
            <a:r>
              <a:rPr lang="ru-RU" altLang="ru-RU" sz="2200">
                <a:solidFill>
                  <a:srgbClr val="000000"/>
                </a:solidFill>
              </a:rPr>
              <a:t> сферической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формы, а кинетическая энергия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тратится на </a:t>
            </a:r>
            <a:r>
              <a:rPr lang="ru-RU" altLang="ru-RU" sz="2200" i="1">
                <a:solidFill>
                  <a:srgbClr val="000000"/>
                </a:solidFill>
              </a:rPr>
              <a:t>нагрев </a:t>
            </a:r>
          </a:p>
          <a:p>
            <a:pPr>
              <a:lnSpc>
                <a:spcPct val="80000"/>
              </a:lnSpc>
            </a:pPr>
            <a:r>
              <a:rPr lang="en-US" altLang="ru-RU" sz="2200">
                <a:solidFill>
                  <a:srgbClr val="000000"/>
                </a:solidFill>
              </a:rPr>
              <a:t>(</a:t>
            </a:r>
            <a:r>
              <a:rPr lang="ru-RU" altLang="ru-RU" sz="2200">
                <a:solidFill>
                  <a:srgbClr val="000000"/>
                </a:solidFill>
              </a:rPr>
              <a:t>до плавления и даже испарения</a:t>
            </a:r>
            <a:r>
              <a:rPr lang="ru-RU" altLang="ru-RU" sz="2200">
                <a:solidFill>
                  <a:srgbClr val="000000"/>
                </a:solidFill>
                <a:sym typeface="Symbol" pitchFamily="18" charset="2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и </a:t>
            </a:r>
            <a:r>
              <a:rPr lang="ru-RU" altLang="ru-RU" sz="2200" i="1">
                <a:solidFill>
                  <a:srgbClr val="000000"/>
                </a:solidFill>
              </a:rPr>
              <a:t>деформацию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(главным образом – дробление)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и метеорита, и пород мишени.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Породы смещаются радиально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от точки удара – создаются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сферические </a:t>
            </a:r>
            <a:r>
              <a:rPr lang="ru-RU" altLang="ru-RU" sz="2200" i="1">
                <a:solidFill>
                  <a:srgbClr val="000000"/>
                </a:solidFill>
              </a:rPr>
              <a:t>зоны, </a:t>
            </a:r>
            <a:r>
              <a:rPr lang="ru-RU" altLang="ru-RU" sz="2200">
                <a:solidFill>
                  <a:srgbClr val="000000"/>
                </a:solidFill>
              </a:rPr>
              <a:t>испытывающие</a:t>
            </a:r>
            <a:r>
              <a:rPr lang="ru-RU" altLang="ru-RU" sz="2200" i="1">
                <a:solidFill>
                  <a:srgbClr val="000000"/>
                </a:solidFill>
              </a:rPr>
              <a:t> напряжения сжатия</a:t>
            </a:r>
            <a:r>
              <a:rPr lang="ru-RU" altLang="ru-RU" sz="220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7177" name="Text Box 4"/>
          <p:cNvSpPr txBox="1">
            <a:spLocks noChangeArrowheads="1"/>
          </p:cNvSpPr>
          <p:nvPr/>
        </p:nvSpPr>
        <p:spPr bwMode="auto">
          <a:xfrm>
            <a:off x="0" y="5656263"/>
            <a:ext cx="8755063" cy="9048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altLang="ru-RU" sz="2200" b="1">
                <a:solidFill>
                  <a:srgbClr val="000000"/>
                </a:solidFill>
              </a:rPr>
              <a:t>3 – ранняя модификация и заполнение</a:t>
            </a:r>
            <a:r>
              <a:rPr lang="ru-RU" altLang="ru-RU" sz="220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После взрыва структура мишени меняется за счет снятия нагрузки, а часть выброшенного материала возвращается и заполняет возникший кратер.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6"/>
          <p:cNvSpPr txBox="1">
            <a:spLocks noChangeArrowheads="1"/>
          </p:cNvSpPr>
          <p:nvPr/>
        </p:nvSpPr>
        <p:spPr bwMode="auto">
          <a:xfrm>
            <a:off x="2401888" y="752475"/>
            <a:ext cx="6718300" cy="287813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200" b="1">
                <a:solidFill>
                  <a:srgbClr val="000000"/>
                </a:solidFill>
              </a:rPr>
              <a:t>1 – сжатие + ударный нагрев</a:t>
            </a:r>
            <a:r>
              <a:rPr lang="ru-RU" altLang="ru-RU" sz="2200">
                <a:solidFill>
                  <a:srgbClr val="000000"/>
                </a:solidFill>
              </a:rPr>
              <a:t>. Сжатие происходит практически мгновенно – в первые наносекунды.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При этом нагрев (вплоть до образования плазмы) тоже происходит мгновенно – в те же первые наносекунды. </a:t>
            </a:r>
          </a:p>
          <a:p>
            <a:pPr>
              <a:lnSpc>
                <a:spcPct val="80000"/>
              </a:lnSpc>
              <a:spcBef>
                <a:spcPts val="600"/>
              </a:spcBef>
            </a:pPr>
            <a:r>
              <a:rPr lang="ru-RU" altLang="ru-RU" sz="2200" b="1">
                <a:solidFill>
                  <a:srgbClr val="000000"/>
                </a:solidFill>
              </a:rPr>
              <a:t>2 – экскавация – разгрузка + адиабатическое охлаждение</a:t>
            </a:r>
            <a:r>
              <a:rPr lang="ru-RU" altLang="ru-RU" sz="2200">
                <a:solidFill>
                  <a:srgbClr val="000000"/>
                </a:solidFill>
              </a:rPr>
              <a:t>. Разгрузка до нормального давления происходит линейно в первые секунды. Адиабатическое охлаждение газа на этой стадии происходит нелинейно. Достигается «послеударная температура», </a:t>
            </a:r>
          </a:p>
          <a:p>
            <a:pPr>
              <a:lnSpc>
                <a:spcPct val="80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которая выше исходной.</a:t>
            </a:r>
          </a:p>
        </p:txBody>
      </p:sp>
      <p:sp>
        <p:nvSpPr>
          <p:cNvPr id="1138695" name="Rectangle 7"/>
          <p:cNvSpPr>
            <a:spLocks noChangeArrowheads="1"/>
          </p:cNvSpPr>
          <p:nvPr/>
        </p:nvSpPr>
        <p:spPr bwMode="auto">
          <a:xfrm>
            <a:off x="5132388" y="44450"/>
            <a:ext cx="4011612" cy="64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tIns="10800" bIns="10800" anchor="ctr">
            <a:spAutoFit/>
          </a:bodyPr>
          <a:lstStyle/>
          <a:p>
            <a:pPr algn="r">
              <a:lnSpc>
                <a:spcPct val="85000"/>
              </a:lnSpc>
              <a:defRPr/>
            </a:pPr>
            <a:r>
              <a:rPr lang="ru-RU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Температурный режим </a:t>
            </a:r>
          </a:p>
          <a:p>
            <a:pPr algn="r">
              <a:lnSpc>
                <a:spcPct val="85000"/>
              </a:lnSpc>
              <a:defRPr/>
            </a:pPr>
            <a:r>
              <a:rPr lang="ru-RU" sz="2400" b="1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импактного</a:t>
            </a:r>
            <a:r>
              <a:rPr lang="ru-RU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процесса</a:t>
            </a:r>
          </a:p>
        </p:txBody>
      </p:sp>
      <p:pic>
        <p:nvPicPr>
          <p:cNvPr id="8196" name="Picture 9" descr="Дмаграмма РТ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13" y="3713163"/>
            <a:ext cx="6048375" cy="312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197" name="Rectangle 10"/>
          <p:cNvSpPr>
            <a:spLocks noChangeArrowheads="1"/>
          </p:cNvSpPr>
          <p:nvPr/>
        </p:nvSpPr>
        <p:spPr bwMode="auto">
          <a:xfrm>
            <a:off x="6597650" y="3424238"/>
            <a:ext cx="2273300" cy="61277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РТ диаграмма 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импактного процесса </a:t>
            </a:r>
          </a:p>
          <a:p>
            <a:pPr algn="ctr">
              <a:lnSpc>
                <a:spcPct val="80000"/>
              </a:lnSpc>
            </a:pPr>
            <a:r>
              <a:rPr lang="en-US" altLang="ru-RU" sz="1600" b="1">
                <a:solidFill>
                  <a:srgbClr val="000000"/>
                </a:solidFill>
              </a:rPr>
              <a:t>(</a:t>
            </a:r>
            <a:r>
              <a:rPr lang="ru-RU" altLang="ru-RU" sz="1600" b="1">
                <a:solidFill>
                  <a:srgbClr val="000000"/>
                </a:solidFill>
              </a:rPr>
              <a:t>по В.И. Фельдману, 1999</a:t>
            </a:r>
            <a:r>
              <a:rPr lang="en-US" altLang="ru-RU" sz="1600" b="1">
                <a:solidFill>
                  <a:srgbClr val="000000"/>
                </a:solidFill>
              </a:rPr>
              <a:t>)</a:t>
            </a:r>
            <a:endParaRPr lang="ru-RU" altLang="ru-RU" sz="1600" b="1">
              <a:solidFill>
                <a:srgbClr val="000000"/>
              </a:solidFill>
            </a:endParaRPr>
          </a:p>
        </p:txBody>
      </p:sp>
      <p:pic>
        <p:nvPicPr>
          <p:cNvPr id="8198" name="Picture 11" descr="Feldman  VI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5563" y="41275"/>
            <a:ext cx="2232025" cy="301783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199" name="Rectangle 12"/>
          <p:cNvSpPr>
            <a:spLocks noChangeArrowheads="1"/>
          </p:cNvSpPr>
          <p:nvPr/>
        </p:nvSpPr>
        <p:spPr bwMode="auto">
          <a:xfrm>
            <a:off x="165100" y="2941638"/>
            <a:ext cx="1924050" cy="468312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Вилен Изильевич Фельдман (1929-2011)</a:t>
            </a:r>
          </a:p>
        </p:txBody>
      </p:sp>
      <p:sp>
        <p:nvSpPr>
          <p:cNvPr id="8200" name="Text Box 6"/>
          <p:cNvSpPr txBox="1">
            <a:spLocks noChangeArrowheads="1"/>
          </p:cNvSpPr>
          <p:nvPr/>
        </p:nvSpPr>
        <p:spPr bwMode="auto">
          <a:xfrm>
            <a:off x="0" y="3722688"/>
            <a:ext cx="3081338" cy="30718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10000"/>
              </a:spcBef>
            </a:pPr>
            <a:r>
              <a:rPr lang="ru-RU" altLang="ru-RU" sz="2200" b="1">
                <a:solidFill>
                  <a:srgbClr val="000000"/>
                </a:solidFill>
              </a:rPr>
              <a:t>3 – ранняя модификация и заполнение + послеударное охлаждение</a:t>
            </a:r>
            <a:r>
              <a:rPr lang="ru-RU" altLang="ru-RU" sz="2200">
                <a:solidFill>
                  <a:srgbClr val="000000"/>
                </a:solidFill>
              </a:rPr>
              <a:t>. При нормальном давлении температура расплава и обломков постепенно уменьшается уже за счет теплообмена с вмещающей средой до исходной температуры.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9" name="Rectangle 3"/>
          <p:cNvSpPr>
            <a:spLocks noChangeArrowheads="1"/>
          </p:cNvSpPr>
          <p:nvPr/>
        </p:nvSpPr>
        <p:spPr bwMode="auto">
          <a:xfrm>
            <a:off x="0" y="84138"/>
            <a:ext cx="9121775" cy="3333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tIns="10800" bIns="10800" anchor="ctr">
            <a:spAutoFit/>
          </a:bodyPr>
          <a:lstStyle/>
          <a:p>
            <a:pPr algn="r">
              <a:lnSpc>
                <a:spcPct val="85000"/>
              </a:lnSpc>
              <a:defRPr/>
            </a:pPr>
            <a:r>
              <a:rPr lang="ru-RU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Классификация </a:t>
            </a:r>
            <a:r>
              <a:rPr lang="ru-RU" sz="2400" b="1" i="1" u="sng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коптогенных</a:t>
            </a:r>
            <a:r>
              <a:rPr lang="ru-RU" sz="2400" b="1" i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пород</a:t>
            </a:r>
          </a:p>
        </p:txBody>
      </p:sp>
      <p:graphicFrame>
        <p:nvGraphicFramePr>
          <p:cNvPr id="1146042" name="Group 186"/>
          <p:cNvGraphicFramePr>
            <a:graphicFrameLocks noGrp="1"/>
          </p:cNvGraphicFramePr>
          <p:nvPr/>
        </p:nvGraphicFramePr>
        <p:xfrm>
          <a:off x="365125" y="2106591"/>
          <a:ext cx="8553450" cy="3087881"/>
        </p:xfrm>
        <a:graphic>
          <a:graphicData uri="http://schemas.openxmlformats.org/drawingml/2006/table">
            <a:tbl>
              <a:tblPr/>
              <a:tblGrid>
                <a:gridCol w="2263775"/>
                <a:gridCol w="2979738"/>
                <a:gridCol w="3309937"/>
              </a:tblGrid>
              <a:tr h="76393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Характер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материала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Коптокатаклазиты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(раздробленные породы)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Импактиты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(расплавленные породы)</a:t>
                      </a:r>
                      <a:endParaRPr kumimoji="0" lang="ru-RU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Неперемещенный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Аутигенные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 (</a:t>
                      </a:r>
                      <a:r>
                        <a:rPr kumimoji="0" lang="ru-RU" sz="2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автохтонные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) </a:t>
                      </a: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брекчии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Массивные 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импактиты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1 рода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66"/>
                    </a:solidFill>
                  </a:tcPr>
                </a:tc>
              </a:tr>
              <a:tr h="77465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Перемещенный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Аллогенные</a:t>
                      </a: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 (</a:t>
                      </a:r>
                      <a:r>
                        <a:rPr kumimoji="0" lang="ru-RU" sz="2200" b="0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аллохтонные</a:t>
                      </a:r>
                      <a:r>
                        <a:rPr kumimoji="0" lang="ru-RU" sz="2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) </a:t>
                      </a:r>
                      <a:r>
                        <a:rPr kumimoji="0" lang="ru-RU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брекчии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Обломочные </a:t>
                      </a:r>
                      <a:r>
                        <a:rPr kumimoji="0" lang="ru-RU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импактиты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2 рода (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зювиты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)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7746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ru-RU" sz="2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 Narrow" pitchFamily="34" charset="0"/>
                      </a:endParaRP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Массивные </a:t>
                      </a:r>
                      <a:r>
                        <a:rPr kumimoji="0" lang="ru-RU" sz="2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импактиты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2 рода (</a:t>
                      </a:r>
                      <a:r>
                        <a:rPr kumimoji="0" lang="ru-RU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тагамиты</a:t>
                      </a:r>
                      <a:r>
                        <a:rPr kumimoji="0" lang="ru-RU" sz="2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 pitchFamily="34" charset="0"/>
                        </a:rPr>
                        <a:t>)</a:t>
                      </a:r>
                    </a:p>
                  </a:txBody>
                  <a:tcPr marT="45729" marB="4572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9240" name="Text Box 171"/>
          <p:cNvSpPr txBox="1">
            <a:spLocks noChangeArrowheads="1"/>
          </p:cNvSpPr>
          <p:nvPr/>
        </p:nvSpPr>
        <p:spPr bwMode="auto">
          <a:xfrm>
            <a:off x="0" y="5553075"/>
            <a:ext cx="9144000" cy="668338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Между этими породами существуют переходные разности, отнесение которых </a:t>
            </a:r>
          </a:p>
          <a:p>
            <a:pPr>
              <a:lnSpc>
                <a:spcPct val="85000"/>
              </a:lnSpc>
            </a:pPr>
            <a:r>
              <a:rPr lang="ru-RU" altLang="ru-RU" sz="2200">
                <a:solidFill>
                  <a:srgbClr val="000000"/>
                </a:solidFill>
              </a:rPr>
              <a:t>к коптокатаклазитам или импактитам зависит от количества в них стекла.</a:t>
            </a:r>
          </a:p>
        </p:txBody>
      </p:sp>
      <p:sp>
        <p:nvSpPr>
          <p:cNvPr id="9241" name="Text Box 187"/>
          <p:cNvSpPr txBox="1">
            <a:spLocks noChangeArrowheads="1"/>
          </p:cNvSpPr>
          <p:nvPr/>
        </p:nvSpPr>
        <p:spPr bwMode="auto">
          <a:xfrm>
            <a:off x="0" y="512763"/>
            <a:ext cx="9144000" cy="144621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sz="2200" dirty="0">
                <a:solidFill>
                  <a:srgbClr val="000000"/>
                </a:solidFill>
              </a:rPr>
              <a:t>При ударе метеорита о Землю происходит взрыв, в результате которого горные породы мишени практически мгновенно преобразуются. Они либо дробятся на мелкие и крупные кусочки, т.е. </a:t>
            </a:r>
            <a:r>
              <a:rPr lang="ru-RU" altLang="ru-RU" sz="2200" b="1" dirty="0" err="1">
                <a:solidFill>
                  <a:srgbClr val="000000"/>
                </a:solidFill>
              </a:rPr>
              <a:t>катаклазируются</a:t>
            </a:r>
            <a:r>
              <a:rPr lang="ru-RU" altLang="ru-RU" sz="2200" dirty="0">
                <a:solidFill>
                  <a:srgbClr val="000000"/>
                </a:solidFill>
              </a:rPr>
              <a:t>, либо </a:t>
            </a:r>
            <a:r>
              <a:rPr lang="ru-RU" altLang="ru-RU" sz="2200" b="1" dirty="0">
                <a:solidFill>
                  <a:srgbClr val="000000"/>
                </a:solidFill>
              </a:rPr>
              <a:t>плавятся</a:t>
            </a:r>
            <a:r>
              <a:rPr lang="ru-RU" altLang="ru-RU" sz="2200" dirty="0">
                <a:solidFill>
                  <a:srgbClr val="000000"/>
                </a:solidFill>
              </a:rPr>
              <a:t>, т.е. переходят в расплав, который впоследствии застывает в виде стекла с включениями обломков.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6" descr="Бомба импактного стекла Питер, музей.jpg"/>
          <p:cNvPicPr>
            <a:picLocks noChangeAspect="1"/>
          </p:cNvPicPr>
          <p:nvPr/>
        </p:nvPicPr>
        <p:blipFill>
          <a:blip r:embed="rId2" cstate="print">
            <a:lum bright="-20000" contrast="20000"/>
          </a:blip>
          <a:srcRect/>
          <a:stretch>
            <a:fillRect/>
          </a:stretch>
        </p:blipFill>
        <p:spPr bwMode="auto">
          <a:xfrm>
            <a:off x="79375" y="92075"/>
            <a:ext cx="4826000" cy="4616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43" name="Рисунок 8" descr="Жаманшинит.jpg"/>
          <p:cNvPicPr>
            <a:picLocks noChangeAspect="1"/>
          </p:cNvPicPr>
          <p:nvPr/>
        </p:nvPicPr>
        <p:blipFill>
          <a:blip r:embed="rId3" cstate="print">
            <a:lum bright="26000" contrast="40000"/>
          </a:blip>
          <a:srcRect/>
          <a:stretch>
            <a:fillRect/>
          </a:stretch>
        </p:blipFill>
        <p:spPr bwMode="auto">
          <a:xfrm>
            <a:off x="3097213" y="3665538"/>
            <a:ext cx="5978525" cy="3124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0244" name="Rectangle 10"/>
          <p:cNvSpPr>
            <a:spLocks noChangeArrowheads="1"/>
          </p:cNvSpPr>
          <p:nvPr/>
        </p:nvSpPr>
        <p:spPr bwMode="auto">
          <a:xfrm>
            <a:off x="6534150" y="3127375"/>
            <a:ext cx="1755775" cy="720725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Флюидальный импактит 1 рода</a:t>
            </a:r>
          </a:p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кратера Жаманши</a:t>
            </a:r>
          </a:p>
        </p:txBody>
      </p:sp>
      <p:sp>
        <p:nvSpPr>
          <p:cNvPr id="10245" name="Rectangle 10"/>
          <p:cNvSpPr>
            <a:spLocks noChangeArrowheads="1"/>
          </p:cNvSpPr>
          <p:nvPr/>
        </p:nvSpPr>
        <p:spPr bwMode="auto">
          <a:xfrm>
            <a:off x="4346575" y="2359025"/>
            <a:ext cx="1755775" cy="719138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Бомба флюидального импактного стекла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Рисунок 8" descr="Suevit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4125" y="74613"/>
            <a:ext cx="5278438" cy="396081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267" name="Рисунок 9" descr="Зювит кратера Рис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138" y="2803525"/>
            <a:ext cx="5280025" cy="3959225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268" name="Rectangle 10"/>
          <p:cNvSpPr>
            <a:spLocks noChangeArrowheads="1"/>
          </p:cNvSpPr>
          <p:nvPr/>
        </p:nvSpPr>
        <p:spPr bwMode="auto">
          <a:xfrm>
            <a:off x="2551113" y="1031875"/>
            <a:ext cx="1960562" cy="323850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Зювит кратера  Рис</a:t>
            </a:r>
          </a:p>
        </p:txBody>
      </p:sp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4772025" y="5857875"/>
            <a:ext cx="1960563" cy="323850"/>
          </a:xfrm>
          <a:prstGeom prst="rect">
            <a:avLst/>
          </a:prstGeom>
          <a:solidFill>
            <a:schemeClr val="tx1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18000" tIns="10800" rIns="18000" bIns="10800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b="1">
                <a:solidFill>
                  <a:srgbClr val="000000"/>
                </a:solidFill>
              </a:rPr>
              <a:t>Зювит кратера  Рис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очки">
  <a:themeElements>
    <a:clrScheme name="Точки 2">
      <a:dk1>
        <a:srgbClr val="5B5B89"/>
      </a:dk1>
      <a:lt1>
        <a:srgbClr val="FFFFFF"/>
      </a:lt1>
      <a:dk2>
        <a:srgbClr val="666699"/>
      </a:dk2>
      <a:lt2>
        <a:srgbClr val="DFDEF6"/>
      </a:lt2>
      <a:accent1>
        <a:srgbClr val="6666FF"/>
      </a:accent1>
      <a:accent2>
        <a:srgbClr val="52527C"/>
      </a:accent2>
      <a:accent3>
        <a:srgbClr val="B8B8CA"/>
      </a:accent3>
      <a:accent4>
        <a:srgbClr val="DADADA"/>
      </a:accent4>
      <a:accent5>
        <a:srgbClr val="B8B8FF"/>
      </a:accent5>
      <a:accent6>
        <a:srgbClr val="494970"/>
      </a:accent6>
      <a:hlink>
        <a:srgbClr val="9999FF"/>
      </a:hlink>
      <a:folHlink>
        <a:srgbClr val="CCCCFF"/>
      </a:folHlink>
    </a:clrScheme>
    <a:fontScheme name="Точки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Точки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очки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очки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очки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21003</TotalTime>
  <Words>2632</Words>
  <Application>Microsoft Office PowerPoint</Application>
  <PresentationFormat>Экран (4:3)</PresentationFormat>
  <Paragraphs>309</Paragraphs>
  <Slides>41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Arial Black</vt:lpstr>
      <vt:lpstr>Arial Narrow</vt:lpstr>
      <vt:lpstr>Symbol</vt:lpstr>
      <vt:lpstr>Wingdings</vt:lpstr>
      <vt:lpstr>Точки</vt:lpstr>
      <vt:lpstr>Структурная геология и геологическое картирование  Лекция № 23    "Астроблемы"</vt:lpstr>
      <vt:lpstr>Определения</vt:lpstr>
      <vt:lpstr>Распределение импактных кратеров на Земле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Полезные ископаемые,  связанные с импактными кратерами</vt:lpstr>
      <vt:lpstr>Презентация PowerPoint</vt:lpstr>
    </vt:vector>
  </TitlesOfParts>
  <Company>Геологический факультет МГУ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Структурная геология и геологическое картирование  Лекция № 13  "Напряжения и деформации"</dc:title>
  <dc:creator>Теевелев А.В.</dc:creator>
  <cp:lastModifiedBy>Александр Тевелев</cp:lastModifiedBy>
  <cp:revision>449</cp:revision>
  <cp:lastPrinted>1601-01-01T00:00:00Z</cp:lastPrinted>
  <dcterms:created xsi:type="dcterms:W3CDTF">2007-02-12T19:08:21Z</dcterms:created>
  <dcterms:modified xsi:type="dcterms:W3CDTF">2021-01-13T16:30:07Z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